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330" r:id="rId3"/>
    <p:sldId id="345" r:id="rId4"/>
    <p:sldId id="346" r:id="rId5"/>
    <p:sldId id="347" r:id="rId6"/>
    <p:sldId id="348" r:id="rId7"/>
    <p:sldId id="349" r:id="rId8"/>
    <p:sldId id="389" r:id="rId9"/>
    <p:sldId id="350" r:id="rId10"/>
    <p:sldId id="351" r:id="rId11"/>
    <p:sldId id="352" r:id="rId12"/>
    <p:sldId id="342" r:id="rId13"/>
    <p:sldId id="388" r:id="rId14"/>
    <p:sldId id="344" r:id="rId15"/>
    <p:sldId id="338" r:id="rId16"/>
    <p:sldId id="339" r:id="rId17"/>
    <p:sldId id="353" r:id="rId18"/>
    <p:sldId id="354" r:id="rId19"/>
    <p:sldId id="355" r:id="rId20"/>
    <p:sldId id="356" r:id="rId21"/>
    <p:sldId id="357" r:id="rId22"/>
    <p:sldId id="387" r:id="rId23"/>
    <p:sldId id="358" r:id="rId24"/>
    <p:sldId id="359" r:id="rId25"/>
    <p:sldId id="360" r:id="rId26"/>
    <p:sldId id="361" r:id="rId27"/>
    <p:sldId id="362" r:id="rId28"/>
    <p:sldId id="363" r:id="rId29"/>
    <p:sldId id="364" r:id="rId30"/>
    <p:sldId id="365" r:id="rId31"/>
    <p:sldId id="366" r:id="rId32"/>
    <p:sldId id="367" r:id="rId33"/>
    <p:sldId id="368" r:id="rId34"/>
    <p:sldId id="369" r:id="rId35"/>
    <p:sldId id="370" r:id="rId36"/>
    <p:sldId id="284"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AF46"/>
    <a:srgbClr val="0C0C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29" autoAdjust="0"/>
  </p:normalViewPr>
  <p:slideViewPr>
    <p:cSldViewPr snapToGrid="0">
      <p:cViewPr varScale="1">
        <p:scale>
          <a:sx n="63" d="100"/>
          <a:sy n="63" d="100"/>
        </p:scale>
        <p:origin x="1426"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E76B8B-6D90-4308-873E-DF7111BC1332}"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E56E76-03CF-4E8A-9B96-C85995864CD2}" type="slidenum">
              <a:rPr lang="en-US" smtClean="0"/>
              <a:t>‹#›</a:t>
            </a:fld>
            <a:endParaRPr lang="en-US"/>
          </a:p>
        </p:txBody>
      </p:sp>
    </p:spTree>
    <p:extLst>
      <p:ext uri="{BB962C8B-B14F-4D97-AF65-F5344CB8AC3E}">
        <p14:creationId xmlns:p14="http://schemas.microsoft.com/office/powerpoint/2010/main" val="3541646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a:extLst>
              <a:ext uri="{FF2B5EF4-FFF2-40B4-BE49-F238E27FC236}">
                <a16:creationId xmlns:a16="http://schemas.microsoft.com/office/drawing/2014/main" id="{10252E36-EE0F-8DD1-66BA-0DA37C93ECAD}"/>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Notes Placeholder 2">
            <a:extLst>
              <a:ext uri="{FF2B5EF4-FFF2-40B4-BE49-F238E27FC236}">
                <a16:creationId xmlns:a16="http://schemas.microsoft.com/office/drawing/2014/main" id="{3EA46B67-C7CA-6749-E5C7-D97429D56EB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lnSpc>
                <a:spcPct val="90000"/>
              </a:lnSpc>
              <a:spcBef>
                <a:spcPct val="0"/>
              </a:spcBef>
              <a:buFont typeface="Wingdings" panose="05000000000000000000" pitchFamily="2" charset="2"/>
              <a:buNone/>
            </a:pPr>
            <a:r>
              <a:rPr lang="en-US" altLang="en-US" b="1" dirty="0">
                <a:latin typeface="Times New Roman" panose="02020603050405020304" pitchFamily="18" charset="0"/>
              </a:rPr>
              <a:t>		</a:t>
            </a:r>
          </a:p>
          <a:p>
            <a:pPr eaLnBrk="1" hangingPunct="1">
              <a:lnSpc>
                <a:spcPct val="90000"/>
              </a:lnSpc>
              <a:spcBef>
                <a:spcPct val="0"/>
              </a:spcBef>
              <a:buFont typeface="Wingdings" panose="05000000000000000000" pitchFamily="2" charset="2"/>
              <a:buNone/>
            </a:pPr>
            <a:r>
              <a:rPr lang="en-US" altLang="en-US" b="1" dirty="0">
                <a:latin typeface="Times New Roman" panose="02020603050405020304" pitchFamily="18" charset="0"/>
              </a:rPr>
              <a:t>			</a:t>
            </a:r>
            <a:r>
              <a:rPr lang="en-US" altLang="en-US" sz="4400" b="1" dirty="0">
                <a:latin typeface="Times New Roman" panose="02020603050405020304" pitchFamily="18" charset="0"/>
              </a:rPr>
              <a:t>Magnitude scales</a:t>
            </a:r>
          </a:p>
          <a:p>
            <a:pPr eaLnBrk="1" hangingPunct="1">
              <a:lnSpc>
                <a:spcPct val="90000"/>
              </a:lnSpc>
              <a:spcBef>
                <a:spcPct val="0"/>
              </a:spcBef>
              <a:buFont typeface="Wingdings" panose="05000000000000000000" pitchFamily="2" charset="2"/>
              <a:buNone/>
            </a:pPr>
            <a:r>
              <a:rPr lang="fa-IR" altLang="en-US" sz="4400" b="1" dirty="0">
                <a:latin typeface="Times New Roman" panose="02020603050405020304" pitchFamily="18" charset="0"/>
              </a:rPr>
              <a:t>هر ریشتر 10 برابر دامنه و 32 برابر انرژی</a:t>
            </a:r>
            <a:endParaRPr lang="en-US" altLang="en-US" sz="4400" b="1" dirty="0">
              <a:latin typeface="Times New Roman" panose="02020603050405020304" pitchFamily="18" charset="0"/>
            </a:endParaRPr>
          </a:p>
          <a:p>
            <a:pPr lvl="2" eaLnBrk="1" hangingPunct="1">
              <a:lnSpc>
                <a:spcPct val="90000"/>
              </a:lnSpc>
              <a:spcBef>
                <a:spcPct val="0"/>
              </a:spcBef>
            </a:pPr>
            <a:r>
              <a:rPr lang="en-US" altLang="en-US" sz="3200" b="1" dirty="0">
                <a:solidFill>
                  <a:schemeClr val="tx2"/>
                </a:solidFill>
                <a:latin typeface="Times New Roman" panose="02020603050405020304" pitchFamily="18" charset="0"/>
                <a:cs typeface="Times New Roman" panose="02020603050405020304" pitchFamily="18" charset="0"/>
              </a:rPr>
              <a:t>Moment magnitude</a:t>
            </a:r>
            <a:r>
              <a:rPr lang="en-US" altLang="en-US" sz="3200" b="1" dirty="0">
                <a:latin typeface="Times New Roman" panose="02020603050405020304" pitchFamily="18" charset="0"/>
                <a:cs typeface="Times New Roman" panose="02020603050405020304" pitchFamily="18" charset="0"/>
              </a:rPr>
              <a:t> was developed because Richter magnitude does not closely estimate the size of very large earthquakes</a:t>
            </a:r>
            <a:r>
              <a:rPr lang="en-US" altLang="en-US" sz="3200" b="1" dirty="0">
                <a:latin typeface="Times New Roman" panose="02020603050405020304" pitchFamily="18" charset="0"/>
              </a:rPr>
              <a:t> </a:t>
            </a:r>
          </a:p>
          <a:p>
            <a:pPr lvl="2" eaLnBrk="1" hangingPunct="1">
              <a:lnSpc>
                <a:spcPct val="90000"/>
              </a:lnSpc>
              <a:spcBef>
                <a:spcPct val="0"/>
              </a:spcBef>
              <a:buFont typeface="Wingdings" panose="05000000000000000000" pitchFamily="2" charset="2"/>
              <a:buNone/>
            </a:pPr>
            <a:endParaRPr lang="en-US" altLang="en-US" sz="3200" b="1" dirty="0">
              <a:latin typeface="Times New Roman" panose="02020603050405020304" pitchFamily="18" charset="0"/>
            </a:endParaRPr>
          </a:p>
          <a:p>
            <a:pPr lvl="3" eaLnBrk="1" hangingPunct="1">
              <a:lnSpc>
                <a:spcPct val="90000"/>
              </a:lnSpc>
              <a:spcBef>
                <a:spcPct val="0"/>
              </a:spcBef>
            </a:pPr>
            <a:r>
              <a:rPr lang="en-US" altLang="en-US" sz="3200" b="1" dirty="0">
                <a:latin typeface="Times New Roman" panose="02020603050405020304" pitchFamily="18" charset="0"/>
                <a:cs typeface="Times New Roman" panose="02020603050405020304" pitchFamily="18" charset="0"/>
              </a:rPr>
              <a:t>Derived from the amount of displacement that occurs along a fault and the area of the fault that slips</a:t>
            </a:r>
            <a:r>
              <a:rPr lang="en-US" altLang="en-US" sz="2400" b="1" dirty="0">
                <a:latin typeface="Times New Roman" panose="02020603050405020304" pitchFamily="18" charset="0"/>
              </a:rPr>
              <a:t> </a:t>
            </a:r>
          </a:p>
          <a:p>
            <a:pPr lvl="2" eaLnBrk="1" hangingPunct="1">
              <a:lnSpc>
                <a:spcPct val="90000"/>
              </a:lnSpc>
              <a:spcBef>
                <a:spcPct val="0"/>
              </a:spcBef>
            </a:pPr>
            <a:endParaRPr lang="en-US" altLang="en-US" sz="2800" b="1" dirty="0">
              <a:latin typeface="Times New Roman" panose="02020603050405020304" pitchFamily="18" charset="0"/>
            </a:endParaRPr>
          </a:p>
          <a:p>
            <a:pPr eaLnBrk="1" hangingPunct="1">
              <a:spcBef>
                <a:spcPct val="0"/>
              </a:spcBef>
            </a:pPr>
            <a:endParaRPr lang="en-US" altLang="en-US" dirty="0"/>
          </a:p>
        </p:txBody>
      </p:sp>
      <p:sp>
        <p:nvSpPr>
          <p:cNvPr id="29700" name="Slide Number Placeholder 3">
            <a:extLst>
              <a:ext uri="{FF2B5EF4-FFF2-40B4-BE49-F238E27FC236}">
                <a16:creationId xmlns:a16="http://schemas.microsoft.com/office/drawing/2014/main" id="{09985418-F29D-00EA-7AE4-841BDADA1B4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854617D-8624-40BB-9BCB-916DC7CA99B6}" type="slidenum">
              <a:rPr lang="en-US" altLang="en-US" smtClean="0"/>
              <a:pPr fontAlgn="base">
                <a:spcBef>
                  <a:spcPct val="0"/>
                </a:spcBef>
                <a:spcAft>
                  <a:spcPct val="0"/>
                </a:spcAft>
              </a:pPr>
              <a:t>8</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a-IR" dirty="0"/>
              <a:t>نشستن پناه گرفتن و </a:t>
            </a:r>
            <a:br>
              <a:rPr lang="fa-IR" dirty="0"/>
            </a:br>
            <a:r>
              <a:rPr lang="fa-IR" dirty="0"/>
              <a:t>صبر کردن</a:t>
            </a:r>
            <a:endParaRPr lang="en-US" dirty="0"/>
          </a:p>
        </p:txBody>
      </p:sp>
      <p:sp>
        <p:nvSpPr>
          <p:cNvPr id="4" name="Slide Number Placeholder 3"/>
          <p:cNvSpPr>
            <a:spLocks noGrp="1"/>
          </p:cNvSpPr>
          <p:nvPr>
            <p:ph type="sldNum" sz="quarter" idx="5"/>
          </p:nvPr>
        </p:nvSpPr>
        <p:spPr/>
        <p:txBody>
          <a:bodyPr/>
          <a:lstStyle/>
          <a:p>
            <a:fld id="{B0E56E76-03CF-4E8A-9B96-C85995864CD2}" type="slidenum">
              <a:rPr lang="en-US" smtClean="0"/>
              <a:t>13</a:t>
            </a:fld>
            <a:endParaRPr lang="en-US"/>
          </a:p>
        </p:txBody>
      </p:sp>
    </p:spTree>
    <p:extLst>
      <p:ext uri="{BB962C8B-B14F-4D97-AF65-F5344CB8AC3E}">
        <p14:creationId xmlns:p14="http://schemas.microsoft.com/office/powerpoint/2010/main" val="42374795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4B4ABA4-3D7F-41D8-B986-FD613B1C345B}"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529002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9AC4A1C-3535-4863-B429-51E8C17A8D7E}"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4047505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6004331-0FEB-4F5F-A744-894EFC965B57}"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9693899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8AD92FB7-E555-45FC-ABF6-271D6BC80BDA}"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11898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with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6FAD8B-0C5C-4E97-A20B-3ADA39161853}"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127172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D97DB95-C502-4759-8A57-CA5A4DBA1A0F}" type="datetime1">
              <a:rPr lang="en-US" smtClean="0"/>
              <a:t>10/21/2025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345482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65E1E7-1C32-41DE-86D3-610E5272649D}" type="datetime1">
              <a:rPr lang="en-US" smtClean="0"/>
              <a:t>10/21/2025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34512670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6AE0F8-A939-42B7-90DE-93458D384A1E}" type="datetime1">
              <a:rPr lang="en-US" smtClean="0"/>
              <a:t>10/21/2025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21662496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36D384-82F8-44FB-AA9B-BAF3A8DB9F55}" type="datetime1">
              <a:rPr lang="en-US" smtClean="0"/>
              <a:t>10/21/2025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2821183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B4B147F-96DB-4F85-94ED-E546A63C16C0}" type="datetime1">
              <a:rPr lang="en-US" smtClean="0"/>
              <a:t>10/21/2025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750460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F4B9E1-2A50-4E4A-B07A-76B7E274D55B}" type="datetime1">
              <a:rPr lang="en-US" smtClean="0"/>
              <a:t>10/21/2025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FD03C0-E589-48A8-AAAF-E85D80DD852B}" type="slidenum">
              <a:rPr lang="en-US" smtClean="0"/>
              <a:t>‹#›</a:t>
            </a:fld>
            <a:endParaRPr lang="en-US"/>
          </a:p>
        </p:txBody>
      </p:sp>
    </p:spTree>
    <p:extLst>
      <p:ext uri="{BB962C8B-B14F-4D97-AF65-F5344CB8AC3E}">
        <p14:creationId xmlns:p14="http://schemas.microsoft.com/office/powerpoint/2010/main" val="1675580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C02F8B-4035-4F13-B0BF-06C9C393145E}"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FD03C0-E589-48A8-AAAF-E85D80DD852B}" type="slidenum">
              <a:rPr lang="en-US" smtClean="0"/>
              <a:t>‹#›</a:t>
            </a:fld>
            <a:endParaRPr lang="en-US"/>
          </a:p>
        </p:txBody>
      </p:sp>
    </p:spTree>
    <p:extLst>
      <p:ext uri="{BB962C8B-B14F-4D97-AF65-F5344CB8AC3E}">
        <p14:creationId xmlns:p14="http://schemas.microsoft.com/office/powerpoint/2010/main" val="530871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981200" y="1519238"/>
            <a:ext cx="8001000" cy="4000500"/>
          </a:xfrm>
          <a:prstGeom prst="ellipse">
            <a:avLst/>
          </a:prstGeom>
          <a:ln>
            <a:noFill/>
          </a:ln>
          <a:effectLst>
            <a:softEdge rad="112500"/>
          </a:effectLst>
        </p:spPr>
      </p:pic>
      <p:sp>
        <p:nvSpPr>
          <p:cNvPr id="4" name="Slide Number Placeholder 3"/>
          <p:cNvSpPr>
            <a:spLocks noGrp="1"/>
          </p:cNvSpPr>
          <p:nvPr>
            <p:ph type="sldNum" sz="quarter" idx="12"/>
          </p:nvPr>
        </p:nvSpPr>
        <p:spPr/>
        <p:txBody>
          <a:bodyPr/>
          <a:lstStyle/>
          <a:p>
            <a:fld id="{CDFD03C0-E589-48A8-AAAF-E85D80DD852B}" type="slidenum">
              <a:rPr lang="en-US" smtClean="0"/>
              <a:t>1</a:t>
            </a:fld>
            <a:endParaRPr lang="en-US"/>
          </a:p>
        </p:txBody>
      </p:sp>
    </p:spTree>
    <p:extLst>
      <p:ext uri="{BB962C8B-B14F-4D97-AF65-F5344CB8AC3E}">
        <p14:creationId xmlns:p14="http://schemas.microsoft.com/office/powerpoint/2010/main" val="3043051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b="1" dirty="0"/>
              <a:t>اثرات سلامتی زلزله:</a:t>
            </a:r>
          </a:p>
          <a:p>
            <a:pPr algn="justLow" rtl="1">
              <a:buFont typeface="Wingdings" panose="05000000000000000000" pitchFamily="2" charset="2"/>
              <a:buChar char="ü"/>
            </a:pPr>
            <a:r>
              <a:rPr lang="fa-IR" dirty="0"/>
              <a:t>مرگ افراد به دلیل </a:t>
            </a:r>
            <a:r>
              <a:rPr lang="fa-IR" dirty="0">
                <a:solidFill>
                  <a:srgbClr val="FF0000"/>
                </a:solidFill>
              </a:rPr>
              <a:t>ریزش ساختمان­ها و آوارها </a:t>
            </a:r>
            <a:r>
              <a:rPr lang="fa-IR" dirty="0"/>
              <a:t>(مهمترین اثر سلامتی زلزله­ها)، </a:t>
            </a:r>
            <a:r>
              <a:rPr lang="en-US" dirty="0"/>
              <a:t>24-48</a:t>
            </a:r>
            <a:endParaRPr lang="fa-IR" dirty="0"/>
          </a:p>
          <a:p>
            <a:pPr algn="justLow" rtl="1">
              <a:buFont typeface="Wingdings" panose="05000000000000000000" pitchFamily="2" charset="2"/>
              <a:buChar char="ü"/>
            </a:pPr>
            <a:r>
              <a:rPr lang="fa-IR" dirty="0"/>
              <a:t>آسیب­ها و </a:t>
            </a:r>
            <a:r>
              <a:rPr lang="fa-IR" dirty="0">
                <a:solidFill>
                  <a:srgbClr val="FF0000"/>
                </a:solidFill>
              </a:rPr>
              <a:t>صدمات</a:t>
            </a:r>
            <a:r>
              <a:rPr lang="fa-IR" dirty="0"/>
              <a:t> (شکستگی جمجمه با خونریزی داخل جمجمه­ای، آسیب­های نخاعی، آسیب­های داخلی قفسه سینه، آسیب­های داخل شکمی و آسیب­های ارگان­های داخل لگنی)</a:t>
            </a:r>
          </a:p>
          <a:p>
            <a:pPr algn="justLow" rtl="1">
              <a:buFont typeface="Wingdings" panose="05000000000000000000" pitchFamily="2" charset="2"/>
              <a:buChar char="ü"/>
            </a:pPr>
            <a:r>
              <a:rPr lang="fa-IR" dirty="0">
                <a:solidFill>
                  <a:srgbClr val="FF0000"/>
                </a:solidFill>
              </a:rPr>
              <a:t>مخاطرات ثانویه</a:t>
            </a:r>
            <a:r>
              <a:rPr lang="fa-IR" dirty="0"/>
              <a:t>(سونامی­ها، لغزش زمین و آتش­سوزی­ها، مواجهه با مواد سمی آزاد شده ) قطع شدن برق(اختلال در سیستم­های تولید و توزیع)</a:t>
            </a:r>
          </a:p>
          <a:p>
            <a:pPr algn="justLow" rtl="1">
              <a:buFont typeface="Wingdings" panose="05000000000000000000" pitchFamily="2" charset="2"/>
              <a:buChar char="ü"/>
            </a:pPr>
            <a:r>
              <a:rPr lang="fa-IR" dirty="0"/>
              <a:t>شکستن لوله­های </a:t>
            </a:r>
            <a:r>
              <a:rPr lang="fa-IR" dirty="0">
                <a:solidFill>
                  <a:srgbClr val="FF0000"/>
                </a:solidFill>
              </a:rPr>
              <a:t>انتقال نفت و گاز</a:t>
            </a:r>
          </a:p>
          <a:p>
            <a:pPr algn="justLow" rtl="1">
              <a:buFont typeface="Wingdings" panose="05000000000000000000" pitchFamily="2" charset="2"/>
              <a:buChar char="ü"/>
            </a:pPr>
            <a:r>
              <a:rPr lang="fa-IR" dirty="0"/>
              <a:t> اختلال در کارکرد سیستم­های </a:t>
            </a:r>
            <a:r>
              <a:rPr lang="fa-IR" dirty="0">
                <a:solidFill>
                  <a:srgbClr val="FF0000"/>
                </a:solidFill>
              </a:rPr>
              <a:t>ارتباطی و زیرساخت­ها</a:t>
            </a:r>
          </a:p>
          <a:p>
            <a:pPr algn="justLow" rtl="1">
              <a:buFont typeface="Wingdings" panose="05000000000000000000" pitchFamily="2" charset="2"/>
              <a:buChar char="ü"/>
            </a:pPr>
            <a:r>
              <a:rPr lang="fa-IR" dirty="0">
                <a:solidFill>
                  <a:srgbClr val="FF0000"/>
                </a:solidFill>
              </a:rPr>
              <a:t>اخلال در امدادرسانی</a:t>
            </a:r>
            <a:r>
              <a:rPr lang="fa-IR" dirty="0"/>
              <a:t>(تخریب پل­ها، شکستگی جاده­ها، ریزش کوه­ها، مسدود شدن راه­های عبور، افزایش میزان ترافیک در جاده­ها) </a:t>
            </a:r>
          </a:p>
          <a:p>
            <a:pPr algn="justLow" rtl="1">
              <a:buFont typeface="Wingdings" panose="05000000000000000000" pitchFamily="2" charset="2"/>
              <a:buChar char="ü"/>
            </a:pPr>
            <a:r>
              <a:rPr lang="fa-IR" dirty="0"/>
              <a:t>تخریب بیمارستان­ها و </a:t>
            </a:r>
            <a:r>
              <a:rPr lang="fa-IR" dirty="0">
                <a:solidFill>
                  <a:srgbClr val="FF0000"/>
                </a:solidFill>
              </a:rPr>
              <a:t>تسهیلات بهداشتی درمانی</a:t>
            </a:r>
          </a:p>
        </p:txBody>
      </p:sp>
    </p:spTree>
    <p:extLst>
      <p:ext uri="{BB962C8B-B14F-4D97-AF65-F5344CB8AC3E}">
        <p14:creationId xmlns:p14="http://schemas.microsoft.com/office/powerpoint/2010/main" val="24582475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lvl="0" indent="0" algn="justLow" rtl="1">
              <a:buNone/>
            </a:pPr>
            <a:r>
              <a:rPr lang="fa-IR" b="1" dirty="0">
                <a:solidFill>
                  <a:prstClr val="black"/>
                </a:solidFill>
              </a:rPr>
              <a:t>پیشگیری، پیش بینی و کاهش آسیب پذیری در مقابل زلزله:</a:t>
            </a:r>
          </a:p>
          <a:p>
            <a:pPr lvl="0" algn="justLow" rtl="1">
              <a:buFont typeface="Wingdings" panose="05000000000000000000" pitchFamily="2" charset="2"/>
              <a:buChar char="ü"/>
            </a:pPr>
            <a:r>
              <a:rPr lang="fa-IR" dirty="0"/>
              <a:t>پیشگیری از وقوع زلزله­ها با دانش فعلی امکان­پذیر نیست.</a:t>
            </a:r>
          </a:p>
          <a:p>
            <a:pPr lvl="0" algn="justLow" rtl="1">
              <a:buFont typeface="Wingdings" panose="05000000000000000000" pitchFamily="2" charset="2"/>
              <a:buChar char="ü"/>
            </a:pPr>
            <a:r>
              <a:rPr lang="fa-IR" dirty="0"/>
              <a:t>می­توان با انجام اقداماتی </a:t>
            </a:r>
            <a:r>
              <a:rPr lang="fa-IR" dirty="0">
                <a:solidFill>
                  <a:srgbClr val="FF0000"/>
                </a:solidFill>
              </a:rPr>
              <a:t>مانند اقدامات کاهش آسیب سازه­ای </a:t>
            </a:r>
            <a:r>
              <a:rPr lang="fa-IR" dirty="0"/>
              <a:t>(افزایش مقاومت سازه­ها از طریق رعایت اصول ساخت و ساز و استانداردهای مربوطه) و </a:t>
            </a:r>
            <a:r>
              <a:rPr lang="fa-IR" dirty="0">
                <a:solidFill>
                  <a:srgbClr val="FF0000"/>
                </a:solidFill>
              </a:rPr>
              <a:t>اقدامات غیرسازه­ای </a:t>
            </a:r>
            <a:r>
              <a:rPr lang="fa-IR" dirty="0"/>
              <a:t>(چیدمان مناسب، ثابت ساختن لوازم و مبلمان) اثرات  زلزله ها را کمتر کرد.</a:t>
            </a:r>
          </a:p>
          <a:p>
            <a:pPr lvl="0" algn="justLow" rtl="1">
              <a:buFont typeface="Wingdings" panose="05000000000000000000" pitchFamily="2" charset="2"/>
              <a:buChar char="ü"/>
            </a:pPr>
            <a:r>
              <a:rPr lang="fa-IR" dirty="0">
                <a:solidFill>
                  <a:srgbClr val="FF0000"/>
                </a:solidFill>
              </a:rPr>
              <a:t>آمادگی خانوارها </a:t>
            </a:r>
            <a:r>
              <a:rPr lang="fa-IR" dirty="0"/>
              <a:t>برای انجام اقدامات لازم در زمان وقوع زلزله ها هم می تواند اثرات آنها را کمتر نماید. برای این منظور خانوارها بایستی </a:t>
            </a:r>
            <a:r>
              <a:rPr lang="fa-IR" dirty="0">
                <a:solidFill>
                  <a:srgbClr val="FF0000"/>
                </a:solidFill>
              </a:rPr>
              <a:t>نقاط امن منازل </a:t>
            </a:r>
            <a:r>
              <a:rPr lang="fa-IR" dirty="0"/>
              <a:t>خود را شناسایی نموده و به </a:t>
            </a:r>
            <a:r>
              <a:rPr lang="fa-IR" dirty="0">
                <a:solidFill>
                  <a:srgbClr val="FF0000"/>
                </a:solidFill>
              </a:rPr>
              <a:t>همه افراد ساکن در منزل نشان دهند</a:t>
            </a:r>
            <a:r>
              <a:rPr lang="fa-IR" dirty="0"/>
              <a:t>. همچنین تک تک آنها بایستی </a:t>
            </a:r>
            <a:r>
              <a:rPr lang="fa-IR" dirty="0">
                <a:solidFill>
                  <a:srgbClr val="FF0000"/>
                </a:solidFill>
              </a:rPr>
              <a:t>با اصول پناهگیری </a:t>
            </a:r>
            <a:r>
              <a:rPr lang="fa-IR" dirty="0"/>
              <a:t>در زمان زلزله ها و اقدامات فوری پس از آن آشنا شوند و به طور مرتب آنها را تمرین نمایند.</a:t>
            </a:r>
          </a:p>
        </p:txBody>
      </p:sp>
      <p:pic>
        <p:nvPicPr>
          <p:cNvPr id="2" name="Picture 1"/>
          <p:cNvPicPr>
            <a:picLocks noChangeAspect="1"/>
          </p:cNvPicPr>
          <p:nvPr/>
        </p:nvPicPr>
        <p:blipFill>
          <a:blip r:embed="rId3"/>
          <a:stretch>
            <a:fillRect/>
          </a:stretch>
        </p:blipFill>
        <p:spPr>
          <a:xfrm>
            <a:off x="0" y="4395019"/>
            <a:ext cx="6540290" cy="2462981"/>
          </a:xfrm>
          <a:prstGeom prst="rect">
            <a:avLst/>
          </a:prstGeom>
        </p:spPr>
      </p:pic>
      <p:pic>
        <p:nvPicPr>
          <p:cNvPr id="3" name="Picture 2"/>
          <p:cNvPicPr>
            <a:picLocks noChangeAspect="1"/>
          </p:cNvPicPr>
          <p:nvPr/>
        </p:nvPicPr>
        <p:blipFill>
          <a:blip r:embed="rId4"/>
          <a:stretch>
            <a:fillRect/>
          </a:stretch>
        </p:blipFill>
        <p:spPr>
          <a:xfrm>
            <a:off x="6710442" y="4395019"/>
            <a:ext cx="3694472" cy="2462981"/>
          </a:xfrm>
          <a:prstGeom prst="rect">
            <a:avLst/>
          </a:prstGeom>
        </p:spPr>
      </p:pic>
    </p:spTree>
    <p:extLst>
      <p:ext uri="{BB962C8B-B14F-4D97-AF65-F5344CB8AC3E}">
        <p14:creationId xmlns:p14="http://schemas.microsoft.com/office/powerpoint/2010/main" val="21752165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BF6C5FCA-2B73-53F9-A7CE-D1CBA9935E01}"/>
              </a:ext>
            </a:extLst>
          </p:cNvPr>
          <p:cNvSpPr>
            <a:spLocks noGrp="1" noChangeArrowheads="1"/>
          </p:cNvSpPr>
          <p:nvPr>
            <p:ph type="title"/>
          </p:nvPr>
        </p:nvSpPr>
        <p:spPr/>
        <p:txBody>
          <a:bodyPr/>
          <a:lstStyle/>
          <a:p>
            <a:pPr algn="ctr" eaLnBrk="1" hangingPunct="1"/>
            <a:r>
              <a:rPr lang="en-US" altLang="en-US" sz="3200" b="1">
                <a:latin typeface="Times New Roman" panose="02020603050405020304" pitchFamily="18" charset="0"/>
                <a:cs typeface="Times New Roman" panose="02020603050405020304" pitchFamily="18" charset="0"/>
              </a:rPr>
              <a:t>BEFORE AN EARTHQUAKE</a:t>
            </a:r>
          </a:p>
        </p:txBody>
      </p:sp>
      <p:sp>
        <p:nvSpPr>
          <p:cNvPr id="50179" name="Content Placeholder 2">
            <a:extLst>
              <a:ext uri="{FF2B5EF4-FFF2-40B4-BE49-F238E27FC236}">
                <a16:creationId xmlns:a16="http://schemas.microsoft.com/office/drawing/2014/main" id="{492B640C-38D0-397B-8C6A-907D6F44AB18}"/>
              </a:ext>
            </a:extLst>
          </p:cNvPr>
          <p:cNvSpPr>
            <a:spLocks noGrp="1" noChangeArrowheads="1"/>
          </p:cNvSpPr>
          <p:nvPr>
            <p:ph idx="1"/>
          </p:nvPr>
        </p:nvSpPr>
        <p:spPr/>
        <p:txBody>
          <a:bodyPr/>
          <a:lstStyle/>
          <a:p>
            <a:pPr eaLnBrk="1" hangingPunct="1"/>
            <a:r>
              <a:rPr lang="en-US" altLang="en-US" dirty="0"/>
              <a:t>Choose a </a:t>
            </a:r>
            <a:r>
              <a:rPr lang="en-US" altLang="en-US" dirty="0">
                <a:solidFill>
                  <a:srgbClr val="FF0000"/>
                </a:solidFill>
              </a:rPr>
              <a:t>safe place </a:t>
            </a:r>
            <a:r>
              <a:rPr lang="en-US" altLang="en-US" dirty="0"/>
              <a:t>in every room such as under a sturdy piece of furniture </a:t>
            </a:r>
            <a:r>
              <a:rPr lang="en-US" altLang="en-US" dirty="0">
                <a:solidFill>
                  <a:srgbClr val="FF0000"/>
                </a:solidFill>
              </a:rPr>
              <a:t>like a table or a desk </a:t>
            </a:r>
            <a:r>
              <a:rPr lang="en-US" altLang="en-US" dirty="0"/>
              <a:t>where nothing can fall on you.</a:t>
            </a:r>
          </a:p>
          <a:p>
            <a:pPr eaLnBrk="1" hangingPunct="1"/>
            <a:r>
              <a:rPr lang="en-US" altLang="en-US" dirty="0">
                <a:solidFill>
                  <a:srgbClr val="FF0000"/>
                </a:solidFill>
              </a:rPr>
              <a:t>Practice DROP, COVER AND HOLD ON</a:t>
            </a:r>
            <a:r>
              <a:rPr lang="en-US" altLang="en-US" dirty="0"/>
              <a:t>! - Drop under something sturdy, hold on, and protect your eyes by pressing your face against your arm. </a:t>
            </a:r>
          </a:p>
          <a:p>
            <a:pPr eaLnBrk="1" hangingPunct="1"/>
            <a:r>
              <a:rPr lang="en-US" altLang="en-US" dirty="0"/>
              <a:t>Prepare a disaster </a:t>
            </a:r>
            <a:r>
              <a:rPr lang="en-US" altLang="en-US" dirty="0">
                <a:solidFill>
                  <a:srgbClr val="FF0000"/>
                </a:solidFill>
              </a:rPr>
              <a:t>supplies kit for your home and car</a:t>
            </a:r>
            <a:r>
              <a:rPr lang="en-US" altLang="en-US" dirty="0"/>
              <a:t>. Include a </a:t>
            </a:r>
            <a:r>
              <a:rPr lang="en-US" altLang="en-US" dirty="0">
                <a:solidFill>
                  <a:srgbClr val="FF0000"/>
                </a:solidFill>
              </a:rPr>
              <a:t>first aid kit, canned food and a can opener, bottled water, battery-operated radio, flashlight, protective clothing </a:t>
            </a:r>
            <a:r>
              <a:rPr lang="en-US" altLang="en-US" dirty="0"/>
              <a:t>and written instructions on how to turn off electricity, gas, and water.</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F1F912-AE21-81BB-625F-12B2C6506FA5}"/>
              </a:ext>
            </a:extLst>
          </p:cNvPr>
          <p:cNvSpPr>
            <a:spLocks noGrp="1"/>
          </p:cNvSpPr>
          <p:nvPr>
            <p:ph type="title"/>
          </p:nvPr>
        </p:nvSpPr>
        <p:spPr/>
        <p:txBody>
          <a:bodyPr/>
          <a:lstStyle/>
          <a:p>
            <a:endParaRPr lang="en-US"/>
          </a:p>
        </p:txBody>
      </p:sp>
      <p:pic>
        <p:nvPicPr>
          <p:cNvPr id="8" name="Content Placeholder 7">
            <a:extLst>
              <a:ext uri="{FF2B5EF4-FFF2-40B4-BE49-F238E27FC236}">
                <a16:creationId xmlns:a16="http://schemas.microsoft.com/office/drawing/2014/main" id="{C5401F40-7086-B234-E1ED-7F62C545CA06}"/>
              </a:ext>
            </a:extLst>
          </p:cNvPr>
          <p:cNvPicPr>
            <a:picLocks noGrp="1" noChangeAspect="1"/>
          </p:cNvPicPr>
          <p:nvPr>
            <p:ph idx="1"/>
          </p:nvPr>
        </p:nvPicPr>
        <p:blipFill>
          <a:blip r:embed="rId3"/>
          <a:stretch>
            <a:fillRect/>
          </a:stretch>
        </p:blipFill>
        <p:spPr>
          <a:xfrm>
            <a:off x="0" y="-1"/>
            <a:ext cx="4724400" cy="3698239"/>
          </a:xfrm>
        </p:spPr>
      </p:pic>
      <p:sp>
        <p:nvSpPr>
          <p:cNvPr id="4" name="Slide Number Placeholder 3">
            <a:extLst>
              <a:ext uri="{FF2B5EF4-FFF2-40B4-BE49-F238E27FC236}">
                <a16:creationId xmlns:a16="http://schemas.microsoft.com/office/drawing/2014/main" id="{56CCCCB8-4320-07A6-EFB1-66A3EB8254E0}"/>
              </a:ext>
            </a:extLst>
          </p:cNvPr>
          <p:cNvSpPr>
            <a:spLocks noGrp="1"/>
          </p:cNvSpPr>
          <p:nvPr>
            <p:ph type="sldNum" sz="quarter" idx="12"/>
          </p:nvPr>
        </p:nvSpPr>
        <p:spPr/>
        <p:txBody>
          <a:bodyPr/>
          <a:lstStyle/>
          <a:p>
            <a:fld id="{CDFD03C0-E589-48A8-AAAF-E85D80DD852B}" type="slidenum">
              <a:rPr lang="en-US" smtClean="0"/>
              <a:t>13</a:t>
            </a:fld>
            <a:endParaRPr lang="en-US"/>
          </a:p>
        </p:txBody>
      </p:sp>
      <p:pic>
        <p:nvPicPr>
          <p:cNvPr id="6" name="Picture 5">
            <a:extLst>
              <a:ext uri="{FF2B5EF4-FFF2-40B4-BE49-F238E27FC236}">
                <a16:creationId xmlns:a16="http://schemas.microsoft.com/office/drawing/2014/main" id="{5C4B2783-091A-DD3D-7CEF-E72FCD2A0D19}"/>
              </a:ext>
            </a:extLst>
          </p:cNvPr>
          <p:cNvPicPr>
            <a:picLocks noChangeAspect="1"/>
          </p:cNvPicPr>
          <p:nvPr/>
        </p:nvPicPr>
        <p:blipFill>
          <a:blip r:embed="rId4"/>
          <a:stretch>
            <a:fillRect/>
          </a:stretch>
        </p:blipFill>
        <p:spPr>
          <a:xfrm>
            <a:off x="6573520" y="136525"/>
            <a:ext cx="4551680" cy="3698240"/>
          </a:xfrm>
          <a:prstGeom prst="rect">
            <a:avLst/>
          </a:prstGeom>
        </p:spPr>
      </p:pic>
      <p:pic>
        <p:nvPicPr>
          <p:cNvPr id="10" name="Picture 9">
            <a:extLst>
              <a:ext uri="{FF2B5EF4-FFF2-40B4-BE49-F238E27FC236}">
                <a16:creationId xmlns:a16="http://schemas.microsoft.com/office/drawing/2014/main" id="{76E15528-2D7A-868F-99FD-43A731A67132}"/>
              </a:ext>
            </a:extLst>
          </p:cNvPr>
          <p:cNvPicPr>
            <a:picLocks noChangeAspect="1"/>
          </p:cNvPicPr>
          <p:nvPr/>
        </p:nvPicPr>
        <p:blipFill>
          <a:blip r:embed="rId5"/>
          <a:stretch>
            <a:fillRect/>
          </a:stretch>
        </p:blipFill>
        <p:spPr>
          <a:xfrm>
            <a:off x="8162924" y="3718878"/>
            <a:ext cx="2943225" cy="962025"/>
          </a:xfrm>
          <a:prstGeom prst="rect">
            <a:avLst/>
          </a:prstGeom>
        </p:spPr>
      </p:pic>
      <p:pic>
        <p:nvPicPr>
          <p:cNvPr id="12" name="Picture 11">
            <a:extLst>
              <a:ext uri="{FF2B5EF4-FFF2-40B4-BE49-F238E27FC236}">
                <a16:creationId xmlns:a16="http://schemas.microsoft.com/office/drawing/2014/main" id="{67F13215-3B54-1E20-3ACF-344AA577E231}"/>
              </a:ext>
            </a:extLst>
          </p:cNvPr>
          <p:cNvPicPr>
            <a:picLocks noChangeAspect="1"/>
          </p:cNvPicPr>
          <p:nvPr/>
        </p:nvPicPr>
        <p:blipFill>
          <a:blip r:embed="rId6"/>
          <a:stretch>
            <a:fillRect/>
          </a:stretch>
        </p:blipFill>
        <p:spPr>
          <a:xfrm>
            <a:off x="7775575" y="4543425"/>
            <a:ext cx="3438525" cy="2314575"/>
          </a:xfrm>
          <a:prstGeom prst="rect">
            <a:avLst/>
          </a:prstGeom>
        </p:spPr>
      </p:pic>
      <p:pic>
        <p:nvPicPr>
          <p:cNvPr id="14" name="Picture 13">
            <a:extLst>
              <a:ext uri="{FF2B5EF4-FFF2-40B4-BE49-F238E27FC236}">
                <a16:creationId xmlns:a16="http://schemas.microsoft.com/office/drawing/2014/main" id="{A7ACDBD5-CAAB-6E2D-38BF-19E09E4953A7}"/>
              </a:ext>
            </a:extLst>
          </p:cNvPr>
          <p:cNvPicPr>
            <a:picLocks noChangeAspect="1"/>
          </p:cNvPicPr>
          <p:nvPr/>
        </p:nvPicPr>
        <p:blipFill>
          <a:blip r:embed="rId7"/>
          <a:stretch>
            <a:fillRect/>
          </a:stretch>
        </p:blipFill>
        <p:spPr>
          <a:xfrm>
            <a:off x="1" y="3834766"/>
            <a:ext cx="4635500" cy="2848610"/>
          </a:xfrm>
          <a:prstGeom prst="rect">
            <a:avLst/>
          </a:prstGeom>
        </p:spPr>
      </p:pic>
    </p:spTree>
    <p:extLst>
      <p:ext uri="{BB962C8B-B14F-4D97-AF65-F5344CB8AC3E}">
        <p14:creationId xmlns:p14="http://schemas.microsoft.com/office/powerpoint/2010/main" val="31128627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138DAFA5-E297-F0BE-B438-94F29DE0024C}"/>
              </a:ext>
            </a:extLst>
          </p:cNvPr>
          <p:cNvSpPr>
            <a:spLocks noGrp="1" noChangeArrowheads="1"/>
          </p:cNvSpPr>
          <p:nvPr>
            <p:ph type="title"/>
          </p:nvPr>
        </p:nvSpPr>
        <p:spPr/>
        <p:txBody>
          <a:bodyPr/>
          <a:lstStyle/>
          <a:p>
            <a:pPr algn="ctr" eaLnBrk="1" hangingPunct="1"/>
            <a:r>
              <a:rPr lang="en-US" altLang="en-US" sz="2800" b="1">
                <a:latin typeface="Times New Roman" panose="02020603050405020304" pitchFamily="18" charset="0"/>
                <a:cs typeface="Times New Roman" panose="02020603050405020304" pitchFamily="18" charset="0"/>
              </a:rPr>
              <a:t>AFTER THE SHAKING STOPS</a:t>
            </a:r>
          </a:p>
        </p:txBody>
      </p:sp>
      <p:sp>
        <p:nvSpPr>
          <p:cNvPr id="52227" name="Content Placeholder 2">
            <a:extLst>
              <a:ext uri="{FF2B5EF4-FFF2-40B4-BE49-F238E27FC236}">
                <a16:creationId xmlns:a16="http://schemas.microsoft.com/office/drawing/2014/main" id="{D9CCF133-C2BE-514D-29A9-8044CC32F979}"/>
              </a:ext>
            </a:extLst>
          </p:cNvPr>
          <p:cNvSpPr>
            <a:spLocks noGrp="1" noChangeArrowheads="1"/>
          </p:cNvSpPr>
          <p:nvPr>
            <p:ph idx="1"/>
          </p:nvPr>
        </p:nvSpPr>
        <p:spPr/>
        <p:txBody>
          <a:bodyPr/>
          <a:lstStyle/>
          <a:p>
            <a:pPr eaLnBrk="1" hangingPunct="1"/>
            <a:endParaRPr lang="en-US" altLang="en-US" dirty="0"/>
          </a:p>
          <a:p>
            <a:pPr eaLnBrk="1" hangingPunct="1"/>
            <a:r>
              <a:rPr lang="en-US" altLang="en-US" dirty="0"/>
              <a:t>Check for </a:t>
            </a:r>
            <a:r>
              <a:rPr lang="en-US" altLang="en-US" dirty="0">
                <a:solidFill>
                  <a:srgbClr val="FF0000"/>
                </a:solidFill>
              </a:rPr>
              <a:t>injuries.</a:t>
            </a:r>
            <a:r>
              <a:rPr lang="en-US" altLang="en-US" dirty="0"/>
              <a:t> </a:t>
            </a:r>
          </a:p>
          <a:p>
            <a:pPr eaLnBrk="1" hangingPunct="1"/>
            <a:r>
              <a:rPr lang="en-US" altLang="en-US" dirty="0"/>
              <a:t>Inspect your home for </a:t>
            </a:r>
            <a:r>
              <a:rPr lang="en-US" altLang="en-US" dirty="0">
                <a:solidFill>
                  <a:srgbClr val="FF0000"/>
                </a:solidFill>
              </a:rPr>
              <a:t>damage</a:t>
            </a:r>
            <a:r>
              <a:rPr lang="en-US" altLang="en-US" dirty="0"/>
              <a:t>. </a:t>
            </a:r>
          </a:p>
          <a:p>
            <a:pPr eaLnBrk="1" hangingPunct="1"/>
            <a:r>
              <a:rPr lang="en-US" altLang="en-US" dirty="0"/>
              <a:t>Eliminate </a:t>
            </a:r>
            <a:r>
              <a:rPr lang="en-US" altLang="en-US" dirty="0">
                <a:solidFill>
                  <a:srgbClr val="FF0000"/>
                </a:solidFill>
              </a:rPr>
              <a:t>fire hazards, so turn off the gas </a:t>
            </a:r>
            <a:r>
              <a:rPr lang="en-US" altLang="en-US" dirty="0"/>
              <a:t>if you think its leaking Expect aftershocks. </a:t>
            </a:r>
          </a:p>
          <a:p>
            <a:pPr eaLnBrk="1" hangingPunct="1"/>
            <a:r>
              <a:rPr lang="en-US" altLang="en-US" dirty="0"/>
              <a:t>Each time you feel one, DROP, COVER AND HOLD 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F9D2BE3E-31F6-84CE-AC1E-9BBF223986D8}"/>
              </a:ext>
            </a:extLst>
          </p:cNvPr>
          <p:cNvSpPr>
            <a:spLocks noGrp="1" noChangeArrowheads="1"/>
          </p:cNvSpPr>
          <p:nvPr>
            <p:ph type="title"/>
          </p:nvPr>
        </p:nvSpPr>
        <p:spPr/>
        <p:txBody>
          <a:bodyPr/>
          <a:lstStyle/>
          <a:p>
            <a:pPr algn="ctr" eaLnBrk="1" hangingPunct="1"/>
            <a:r>
              <a:rPr lang="en-US" altLang="en-US" sz="2800" b="1">
                <a:latin typeface="Times New Roman" panose="02020603050405020304" pitchFamily="18" charset="0"/>
                <a:cs typeface="Times New Roman" panose="02020603050405020304" pitchFamily="18" charset="0"/>
              </a:rPr>
              <a:t>If you are in house; </a:t>
            </a:r>
            <a:br>
              <a:rPr lang="en-US" altLang="en-US" sz="2800" b="1">
                <a:latin typeface="Times New Roman" panose="02020603050405020304" pitchFamily="18" charset="0"/>
                <a:cs typeface="Times New Roman" panose="02020603050405020304" pitchFamily="18" charset="0"/>
              </a:rPr>
            </a:br>
            <a:endParaRPr lang="en-US" altLang="en-US" sz="2800" b="1">
              <a:latin typeface="Times New Roman" panose="02020603050405020304" pitchFamily="18" charset="0"/>
              <a:cs typeface="Times New Roman" panose="02020603050405020304" pitchFamily="18" charset="0"/>
            </a:endParaRPr>
          </a:p>
        </p:txBody>
      </p:sp>
      <p:sp>
        <p:nvSpPr>
          <p:cNvPr id="53251" name="Content Placeholder 2">
            <a:extLst>
              <a:ext uri="{FF2B5EF4-FFF2-40B4-BE49-F238E27FC236}">
                <a16:creationId xmlns:a16="http://schemas.microsoft.com/office/drawing/2014/main" id="{ABF00B1A-58C3-DFA0-D9C5-83FCEF84FE93}"/>
              </a:ext>
            </a:extLst>
          </p:cNvPr>
          <p:cNvSpPr>
            <a:spLocks noGrp="1" noChangeArrowheads="1"/>
          </p:cNvSpPr>
          <p:nvPr>
            <p:ph idx="1"/>
          </p:nvPr>
        </p:nvSpPr>
        <p:spPr/>
        <p:txBody>
          <a:bodyPr/>
          <a:lstStyle/>
          <a:p>
            <a:pPr marL="0" indent="0" eaLnBrk="1" hangingPunct="1">
              <a:buFont typeface="Arial" panose="020B0604020202020204" pitchFamily="34" charset="0"/>
              <a:buNone/>
            </a:pPr>
            <a:r>
              <a:rPr lang="en-US" altLang="en-US" dirty="0"/>
              <a:t>• </a:t>
            </a:r>
            <a:r>
              <a:rPr lang="en-US" altLang="en-US" dirty="0">
                <a:solidFill>
                  <a:srgbClr val="FF0000"/>
                </a:solidFill>
              </a:rPr>
              <a:t>Don’t use lift</a:t>
            </a:r>
            <a:r>
              <a:rPr lang="en-US" altLang="en-US" dirty="0"/>
              <a:t> for getting down from building. </a:t>
            </a:r>
          </a:p>
          <a:p>
            <a:pPr marL="0" indent="0" eaLnBrk="1" hangingPunct="1">
              <a:buFont typeface="Arial" panose="020B0604020202020204" pitchFamily="34" charset="0"/>
              <a:buNone/>
            </a:pPr>
            <a:r>
              <a:rPr lang="en-US" altLang="en-US" dirty="0"/>
              <a:t>• </a:t>
            </a:r>
            <a:r>
              <a:rPr lang="en-US" altLang="en-US" dirty="0">
                <a:solidFill>
                  <a:srgbClr val="FF0000"/>
                </a:solidFill>
              </a:rPr>
              <a:t>Be prepared </a:t>
            </a:r>
            <a:r>
              <a:rPr lang="en-US" altLang="en-US" dirty="0"/>
              <a:t>to move with your family. </a:t>
            </a:r>
          </a:p>
          <a:p>
            <a:pPr marL="0" indent="0" eaLnBrk="1" hangingPunct="1">
              <a:buFont typeface="Arial" panose="020B0604020202020204" pitchFamily="34" charset="0"/>
              <a:buNone/>
            </a:pPr>
            <a:r>
              <a:rPr lang="en-US" altLang="en-US" dirty="0">
                <a:solidFill>
                  <a:srgbClr val="FF0000"/>
                </a:solidFill>
              </a:rPr>
              <a:t>If you are in shop ,school or office</a:t>
            </a:r>
            <a:r>
              <a:rPr lang="en-US" altLang="en-US" dirty="0"/>
              <a:t>; </a:t>
            </a:r>
          </a:p>
          <a:p>
            <a:pPr marL="0" indent="0" eaLnBrk="1" hangingPunct="1">
              <a:buFont typeface="Arial" panose="020B0604020202020204" pitchFamily="34" charset="0"/>
              <a:buNone/>
            </a:pPr>
            <a:r>
              <a:rPr lang="en-US" altLang="en-US" dirty="0"/>
              <a:t>• </a:t>
            </a:r>
            <a:r>
              <a:rPr lang="en-US" altLang="en-US" dirty="0">
                <a:solidFill>
                  <a:srgbClr val="FF0000"/>
                </a:solidFill>
              </a:rPr>
              <a:t>Don’t run for an exit</a:t>
            </a:r>
            <a:r>
              <a:rPr lang="en-US" altLang="en-US" dirty="0"/>
              <a:t>. </a:t>
            </a:r>
          </a:p>
          <a:p>
            <a:pPr marL="0" indent="0" eaLnBrk="1" hangingPunct="1">
              <a:buFont typeface="Arial" panose="020B0604020202020204" pitchFamily="34" charset="0"/>
              <a:buNone/>
            </a:pPr>
            <a:r>
              <a:rPr lang="en-US" altLang="en-US" dirty="0"/>
              <a:t>•Take cover under a disk/table. </a:t>
            </a:r>
          </a:p>
          <a:p>
            <a:pPr marL="0" indent="0" eaLnBrk="1" hangingPunct="1">
              <a:buFont typeface="Arial" panose="020B0604020202020204" pitchFamily="34" charset="0"/>
              <a:buNone/>
            </a:pPr>
            <a:r>
              <a:rPr lang="en-US" altLang="en-US" dirty="0"/>
              <a:t>•Move away </a:t>
            </a:r>
            <a:r>
              <a:rPr lang="en-US" altLang="en-US" dirty="0">
                <a:solidFill>
                  <a:srgbClr val="FF0000"/>
                </a:solidFill>
              </a:rPr>
              <a:t>from window glass</a:t>
            </a:r>
            <a:r>
              <a:rPr lang="en-US" altLang="en-US" dirty="0"/>
              <a:t>. </a:t>
            </a:r>
          </a:p>
          <a:p>
            <a:pPr marL="0" indent="0" eaLnBrk="1" hangingPunct="1">
              <a:buFont typeface="Arial" panose="020B0604020202020204" pitchFamily="34" charset="0"/>
              <a:buNone/>
            </a:pPr>
            <a:r>
              <a:rPr lang="en-US" altLang="en-US" dirty="0"/>
              <a:t>•Do not </a:t>
            </a:r>
            <a:r>
              <a:rPr lang="en-US" altLang="en-US" dirty="0">
                <a:solidFill>
                  <a:srgbClr val="FF0000"/>
                </a:solidFill>
              </a:rPr>
              <a:t>go near electric point and cable</a:t>
            </a:r>
            <a:r>
              <a:rPr lang="en-US" altLang="en-US" dirty="0"/>
              <a:t>.</a:t>
            </a:r>
          </a:p>
          <a:p>
            <a:pPr marL="0" indent="0" eaLnBrk="1" hangingPunct="1">
              <a:buFont typeface="Arial" panose="020B0604020202020204" pitchFamily="34" charset="0"/>
              <a:buNone/>
            </a:pPr>
            <a:r>
              <a:rPr lang="en-US" altLang="en-US" dirty="0"/>
              <a:t> Keep away from weak portion of the building and false ceiling.</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28B6A143-B3EC-2B7C-2864-90EAFA27FB10}"/>
              </a:ext>
            </a:extLst>
          </p:cNvPr>
          <p:cNvSpPr>
            <a:spLocks noGrp="1" noChangeArrowheads="1"/>
          </p:cNvSpPr>
          <p:nvPr>
            <p:ph type="title"/>
          </p:nvPr>
        </p:nvSpPr>
        <p:spPr/>
        <p:txBody>
          <a:bodyPr/>
          <a:lstStyle/>
          <a:p>
            <a:pPr algn="ctr" eaLnBrk="1" hangingPunct="1"/>
            <a:r>
              <a:rPr lang="en-US" altLang="en-US" sz="3200" b="1">
                <a:latin typeface="Times New Roman" panose="02020603050405020304" pitchFamily="18" charset="0"/>
                <a:cs typeface="Times New Roman" panose="02020603050405020304" pitchFamily="18" charset="0"/>
              </a:rPr>
              <a:t>If you are outside</a:t>
            </a:r>
          </a:p>
        </p:txBody>
      </p:sp>
      <p:sp>
        <p:nvSpPr>
          <p:cNvPr id="54275" name="Content Placeholder 2">
            <a:extLst>
              <a:ext uri="{FF2B5EF4-FFF2-40B4-BE49-F238E27FC236}">
                <a16:creationId xmlns:a16="http://schemas.microsoft.com/office/drawing/2014/main" id="{9F3CDA4C-89A1-1DF7-E7BC-2ED03C1264CD}"/>
              </a:ext>
            </a:extLst>
          </p:cNvPr>
          <p:cNvSpPr>
            <a:spLocks noGrp="1" noChangeArrowheads="1"/>
          </p:cNvSpPr>
          <p:nvPr>
            <p:ph idx="1"/>
          </p:nvPr>
        </p:nvSpPr>
        <p:spPr/>
        <p:txBody>
          <a:bodyPr/>
          <a:lstStyle/>
          <a:p>
            <a:pPr marL="0" indent="0" eaLnBrk="1" hangingPunct="1">
              <a:buFont typeface="Arial" panose="020B0604020202020204" pitchFamily="34" charset="0"/>
              <a:buNone/>
            </a:pPr>
            <a:r>
              <a:rPr lang="en-US" altLang="en-US" dirty="0">
                <a:solidFill>
                  <a:srgbClr val="FF0000"/>
                </a:solidFill>
                <a:latin typeface="Times New Roman" panose="02020603050405020304" pitchFamily="18" charset="0"/>
                <a:cs typeface="Times New Roman" panose="02020603050405020304" pitchFamily="18" charset="0"/>
              </a:rPr>
              <a:t>• Avoid high buildings , walls , power lines </a:t>
            </a:r>
            <a:r>
              <a:rPr lang="en-US" altLang="en-US" dirty="0">
                <a:latin typeface="Times New Roman" panose="02020603050405020304" pitchFamily="18" charset="0"/>
                <a:cs typeface="Times New Roman" panose="02020603050405020304" pitchFamily="18" charset="0"/>
              </a:rPr>
              <a:t>and other objects that could fall and create block. </a:t>
            </a:r>
          </a:p>
          <a:p>
            <a:pPr marL="0" indent="0" eaLnBrk="1" hangingPunct="1">
              <a:buFont typeface="Arial" panose="020B0604020202020204" pitchFamily="34" charset="0"/>
              <a:buNone/>
            </a:pPr>
            <a:r>
              <a:rPr lang="en-US" altLang="en-US" dirty="0">
                <a:latin typeface="Times New Roman" panose="02020603050405020304" pitchFamily="18" charset="0"/>
                <a:cs typeface="Times New Roman" panose="02020603050405020304" pitchFamily="18" charset="0"/>
              </a:rPr>
              <a:t>• </a:t>
            </a:r>
            <a:r>
              <a:rPr lang="en-US" altLang="en-US" dirty="0">
                <a:solidFill>
                  <a:srgbClr val="FF0000"/>
                </a:solidFill>
                <a:latin typeface="Times New Roman" panose="02020603050405020304" pitchFamily="18" charset="0"/>
                <a:cs typeface="Times New Roman" panose="02020603050405020304" pitchFamily="18" charset="0"/>
              </a:rPr>
              <a:t>Don’t run through streets</a:t>
            </a:r>
            <a:r>
              <a:rPr lang="en-US" altLang="en-US" dirty="0">
                <a:latin typeface="Times New Roman" panose="02020603050405020304" pitchFamily="18" charset="0"/>
                <a:cs typeface="Times New Roman" panose="02020603050405020304" pitchFamily="18" charset="0"/>
              </a:rPr>
              <a:t>. </a:t>
            </a:r>
          </a:p>
          <a:p>
            <a:pPr marL="0" indent="0" eaLnBrk="1" hangingPunct="1">
              <a:buFont typeface="Arial" panose="020B0604020202020204" pitchFamily="34" charset="0"/>
              <a:buNone/>
            </a:pPr>
            <a:r>
              <a:rPr lang="en-US" altLang="en-US" dirty="0">
                <a:latin typeface="Times New Roman" panose="02020603050405020304" pitchFamily="18" charset="0"/>
                <a:cs typeface="Times New Roman" panose="02020603050405020304" pitchFamily="18" charset="0"/>
              </a:rPr>
              <a:t>• If possible , move on to an </a:t>
            </a:r>
            <a:r>
              <a:rPr lang="en-US" altLang="en-US" dirty="0">
                <a:solidFill>
                  <a:srgbClr val="FF0000"/>
                </a:solidFill>
                <a:latin typeface="Times New Roman" panose="02020603050405020304" pitchFamily="18" charset="0"/>
                <a:cs typeface="Times New Roman" panose="02020603050405020304" pitchFamily="18" charset="0"/>
              </a:rPr>
              <a:t>open area away </a:t>
            </a:r>
            <a:r>
              <a:rPr lang="en-US" altLang="en-US" dirty="0">
                <a:latin typeface="Times New Roman" panose="02020603050405020304" pitchFamily="18" charset="0"/>
                <a:cs typeface="Times New Roman" panose="02020603050405020304" pitchFamily="18" charset="0"/>
              </a:rPr>
              <a:t>from hazard including trees. If you are in vehicle;</a:t>
            </a:r>
          </a:p>
          <a:p>
            <a:pPr marL="0" indent="0" eaLnBrk="1" hangingPunct="1">
              <a:buFont typeface="Arial" panose="020B0604020202020204" pitchFamily="34" charset="0"/>
              <a:buNone/>
            </a:pPr>
            <a:r>
              <a:rPr lang="en-US" altLang="en-US" dirty="0">
                <a:latin typeface="Times New Roman" panose="02020603050405020304" pitchFamily="18" charset="0"/>
                <a:cs typeface="Times New Roman" panose="02020603050405020304" pitchFamily="18" charset="0"/>
              </a:rPr>
              <a:t> • Stop in a </a:t>
            </a:r>
            <a:r>
              <a:rPr lang="en-US" altLang="en-US" dirty="0">
                <a:solidFill>
                  <a:srgbClr val="FF0000"/>
                </a:solidFill>
                <a:latin typeface="Times New Roman" panose="02020603050405020304" pitchFamily="18" charset="0"/>
                <a:cs typeface="Times New Roman" panose="02020603050405020304" pitchFamily="18" charset="0"/>
              </a:rPr>
              <a:t>safe open place. </a:t>
            </a:r>
          </a:p>
          <a:p>
            <a:pPr marL="0" indent="0" eaLnBrk="1" hangingPunct="1">
              <a:buFont typeface="Arial" panose="020B0604020202020204" pitchFamily="34" charset="0"/>
              <a:buNone/>
            </a:pPr>
            <a:r>
              <a:rPr lang="en-US" altLang="en-US" dirty="0">
                <a:latin typeface="Times New Roman" panose="02020603050405020304" pitchFamily="18" charset="0"/>
                <a:cs typeface="Times New Roman" panose="02020603050405020304" pitchFamily="18" charset="0"/>
              </a:rPr>
              <a:t>• </a:t>
            </a:r>
            <a:r>
              <a:rPr lang="en-US" altLang="en-US" dirty="0">
                <a:solidFill>
                  <a:srgbClr val="FF0000"/>
                </a:solidFill>
                <a:latin typeface="Times New Roman" panose="02020603050405020304" pitchFamily="18" charset="0"/>
                <a:cs typeface="Times New Roman" panose="02020603050405020304" pitchFamily="18" charset="0"/>
              </a:rPr>
              <a:t>Remain inside vehicle</a:t>
            </a:r>
            <a:r>
              <a:rPr lang="en-US" altLang="en-US" dirty="0">
                <a:latin typeface="Times New Roman" panose="02020603050405020304" pitchFamily="18" charset="0"/>
                <a:cs typeface="Times New Roman" panose="02020603050405020304" pitchFamily="18" charset="0"/>
              </a:rPr>
              <a:t>. </a:t>
            </a:r>
          </a:p>
          <a:p>
            <a:pPr marL="0" indent="0" eaLnBrk="1" hangingPunct="1">
              <a:buFont typeface="Arial" panose="020B0604020202020204" pitchFamily="34" charset="0"/>
              <a:buNone/>
            </a:pPr>
            <a:r>
              <a:rPr lang="en-US" altLang="en-US" dirty="0">
                <a:latin typeface="Times New Roman" panose="02020603050405020304" pitchFamily="18" charset="0"/>
                <a:cs typeface="Times New Roman" panose="02020603050405020304" pitchFamily="18" charset="0"/>
              </a:rPr>
              <a:t>• </a:t>
            </a:r>
            <a:r>
              <a:rPr lang="en-US" altLang="en-US" dirty="0">
                <a:solidFill>
                  <a:srgbClr val="FF0000"/>
                </a:solidFill>
                <a:latin typeface="Times New Roman" panose="02020603050405020304" pitchFamily="18" charset="0"/>
                <a:cs typeface="Times New Roman" panose="02020603050405020304" pitchFamily="18" charset="0"/>
              </a:rPr>
              <a:t>Close window , doors and vents</a:t>
            </a:r>
            <a:r>
              <a:rPr lang="en-US" altLang="en-US" dirty="0">
                <a:latin typeface="Times New Roman" panose="02020603050405020304" pitchFamily="18" charset="0"/>
                <a:cs typeface="Times New Roman" panose="02020603050405020304" pitchFamily="18" charset="0"/>
              </a:rPr>
              <a:t>.</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93771" y="288993"/>
            <a:ext cx="10017138" cy="6485501"/>
          </a:xfrm>
        </p:spPr>
        <p:txBody>
          <a:bodyPr>
            <a:normAutofit/>
          </a:bodyPr>
          <a:lstStyle/>
          <a:p>
            <a:pPr marL="0" indent="0" algn="justLow" rtl="1">
              <a:buNone/>
            </a:pP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آب و هوای سخت (شرائط جوی شدید سرما و گرما)</a:t>
            </a:r>
            <a:endParaRPr lang="en-US" b="1" dirty="0">
              <a:solidFill>
                <a:srgbClr val="000000"/>
              </a:solidFill>
              <a:latin typeface="Tahoma" panose="020B0604030504040204" pitchFamily="34" charset="0"/>
              <a:ea typeface="Calibri" panose="020F0502020204030204" pitchFamily="34" charset="0"/>
              <a:cs typeface="B Nazanin" panose="00000400000000000000" pitchFamily="2" charset="-78"/>
            </a:endParaRPr>
          </a:p>
          <a:p>
            <a:pPr marL="0" indent="0" algn="justLow" rtl="1">
              <a:buNone/>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شرائط آب و هوایی سخت از جمله مخاطرات شایع در جهان هستند و با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تغییر اقلیم و افزایش دمای جهانی، فراوانی، دوره و شدت آنها </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نیز در حال افزایش است.</a:t>
            </a:r>
            <a:endParaRPr lang="en-US" dirty="0">
              <a:solidFill>
                <a:srgbClr val="000000"/>
              </a:solidFill>
              <a:latin typeface="Tahoma" panose="020B0604030504040204" pitchFamily="34" charset="0"/>
              <a:ea typeface="Calibri" panose="020F0502020204030204" pitchFamily="34" charset="0"/>
              <a:cs typeface="B Nazanin" panose="00000400000000000000" pitchFamily="2" charset="-78"/>
            </a:endParaRPr>
          </a:p>
          <a:p>
            <a:pPr marL="0" indent="0" algn="justLow" rtl="1">
              <a:buNone/>
            </a:pPr>
            <a:r>
              <a:rPr lang="fa-IR" dirty="0"/>
              <a:t>بیشترین </a:t>
            </a:r>
            <a:r>
              <a:rPr lang="fa-IR" dirty="0">
                <a:solidFill>
                  <a:srgbClr val="FF0000"/>
                </a:solidFill>
              </a:rPr>
              <a:t>تعداد امواج گرما در اروپا و بیشترین تعداد امواج سرما در آسیا </a:t>
            </a:r>
            <a:r>
              <a:rPr lang="fa-IR" dirty="0"/>
              <a:t>ثبت شده</a:t>
            </a:r>
            <a:r>
              <a:rPr lang="en-US" dirty="0"/>
              <a:t> </a:t>
            </a:r>
            <a:r>
              <a:rPr lang="fa-IR" dirty="0"/>
              <a:t>اند. </a:t>
            </a:r>
            <a:endParaRPr lang="en-US" dirty="0"/>
          </a:p>
          <a:p>
            <a:pPr marL="0" indent="0" algn="justLow" rtl="1">
              <a:buNone/>
            </a:pPr>
            <a:r>
              <a:rPr lang="fa-IR" dirty="0"/>
              <a:t>در ایجاد آب و هوای سخت، فقط دمای مطلق نقش ندارد بلکه عوامل محیطی دیگری مثل </a:t>
            </a:r>
            <a:r>
              <a:rPr lang="fa-IR" dirty="0">
                <a:solidFill>
                  <a:srgbClr val="FF0000"/>
                </a:solidFill>
              </a:rPr>
              <a:t>رطوبت، گردش هوا، نوع ساختمان ها </a:t>
            </a:r>
            <a:r>
              <a:rPr lang="fa-IR" dirty="0"/>
              <a:t>نیز موثر هستند.</a:t>
            </a:r>
          </a:p>
          <a:p>
            <a:pPr algn="justLow" rtl="1">
              <a:buFont typeface="Wingdings" panose="05000000000000000000" pitchFamily="2" charset="2"/>
              <a:buChar char="ü"/>
            </a:pPr>
            <a:r>
              <a:rPr lang="fa-IR" b="1" dirty="0"/>
              <a:t>امواج گرما </a:t>
            </a:r>
            <a:r>
              <a:rPr lang="fa-IR" dirty="0"/>
              <a:t>به عنوان شرائط آب و هوای تابستانی تعریف می شود که به </a:t>
            </a:r>
            <a:r>
              <a:rPr lang="fa-IR" dirty="0">
                <a:solidFill>
                  <a:srgbClr val="FF0000"/>
                </a:solidFill>
              </a:rPr>
              <a:t>طور چشمگیری داغتر و یا مرطوبتر از میانگین آنها در یک منطقه مشخص</a:t>
            </a:r>
            <a:r>
              <a:rPr lang="fa-IR" dirty="0"/>
              <a:t> و در یک دوره زمانی قابل مقایسه است. </a:t>
            </a:r>
          </a:p>
          <a:p>
            <a:pPr algn="justLow" rtl="1">
              <a:buFont typeface="Wingdings" panose="05000000000000000000" pitchFamily="2" charset="2"/>
              <a:buChar char="ü"/>
            </a:pPr>
            <a:r>
              <a:rPr lang="fa-IR" b="1" dirty="0"/>
              <a:t>امواج سرما</a:t>
            </a:r>
            <a:r>
              <a:rPr lang="fa-IR" dirty="0"/>
              <a:t> شامل </a:t>
            </a:r>
            <a:r>
              <a:rPr lang="fa-IR" dirty="0">
                <a:solidFill>
                  <a:srgbClr val="FF0000"/>
                </a:solidFill>
              </a:rPr>
              <a:t>شرایط از دمای پائین و سرما </a:t>
            </a:r>
            <a:r>
              <a:rPr lang="fa-IR" dirty="0"/>
              <a:t>است. به عنوان مثال کولاک ترکیبی از دمای پائین، برف و باد است که سرعت باد بیش از 35 مایل بر ساعت بوده و موجب کاهش دید می گردد.</a:t>
            </a:r>
          </a:p>
        </p:txBody>
      </p:sp>
      <p:pic>
        <p:nvPicPr>
          <p:cNvPr id="1026" name="Picture 2" descr="Extreme Weather Book by Torrey Maloof | Ep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41281"/>
            <a:ext cx="1283110" cy="16167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6278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116114" y="109442"/>
            <a:ext cx="10324441" cy="6612033"/>
          </a:xfrm>
        </p:spPr>
        <p:txBody>
          <a:bodyPr>
            <a:normAutofit fontScale="92500" lnSpcReduction="20000"/>
          </a:bodyPr>
          <a:lstStyle/>
          <a:p>
            <a:pPr marL="0" indent="0" algn="justLow" rtl="1">
              <a:buNone/>
            </a:pPr>
            <a:r>
              <a:rPr lang="fa-IR" b="1" dirty="0"/>
              <a:t>اثرات سلامتی آب و هوای سخت:</a:t>
            </a:r>
          </a:p>
          <a:p>
            <a:pPr marL="0" indent="0" algn="justLow" rtl="1">
              <a:buNone/>
            </a:pPr>
            <a:r>
              <a:rPr lang="fa-IR" b="1" dirty="0"/>
              <a:t>اثرات امواج سرما: </a:t>
            </a:r>
          </a:p>
          <a:p>
            <a:pPr algn="justLow" rtl="1">
              <a:buFont typeface="Wingdings" panose="05000000000000000000" pitchFamily="2" charset="2"/>
              <a:buChar char="ü"/>
            </a:pPr>
            <a:r>
              <a:rPr lang="fa-IR" dirty="0">
                <a:solidFill>
                  <a:srgbClr val="FF0000"/>
                </a:solidFill>
              </a:rPr>
              <a:t>هیپوترمی و سرمازدگی</a:t>
            </a:r>
          </a:p>
          <a:p>
            <a:pPr algn="justLow" rtl="1">
              <a:buFont typeface="Wingdings" panose="05000000000000000000" pitchFamily="2" charset="2"/>
              <a:buChar char="ü"/>
            </a:pPr>
            <a:r>
              <a:rPr lang="fa-IR" dirty="0"/>
              <a:t> زمین خوردن(</a:t>
            </a:r>
            <a:r>
              <a:rPr lang="fa-IR" dirty="0">
                <a:solidFill>
                  <a:srgbClr val="FF0000"/>
                </a:solidFill>
              </a:rPr>
              <a:t>سرخوردگی در مسیرهای لغزنده</a:t>
            </a:r>
            <a:r>
              <a:rPr lang="fa-IR" dirty="0"/>
              <a:t>) و ایجاد زخم ها و شکستگیها در اندامهای بدن</a:t>
            </a:r>
          </a:p>
          <a:p>
            <a:pPr algn="justLow" rtl="1">
              <a:buFont typeface="Wingdings" panose="05000000000000000000" pitchFamily="2" charset="2"/>
              <a:buChar char="ü"/>
            </a:pPr>
            <a:r>
              <a:rPr lang="fa-IR" dirty="0"/>
              <a:t> آسیب دیدن به دلیل </a:t>
            </a:r>
            <a:r>
              <a:rPr lang="fa-IR" dirty="0">
                <a:solidFill>
                  <a:srgbClr val="FF0000"/>
                </a:solidFill>
              </a:rPr>
              <a:t>سقوط اشیاء مثل قندیل های یخ </a:t>
            </a:r>
            <a:r>
              <a:rPr lang="fa-IR" dirty="0"/>
              <a:t>و شاخه های درختان</a:t>
            </a:r>
          </a:p>
          <a:p>
            <a:pPr algn="justLow" rtl="1">
              <a:buFont typeface="Wingdings" panose="05000000000000000000" pitchFamily="2" charset="2"/>
              <a:buChar char="ü"/>
            </a:pPr>
            <a:r>
              <a:rPr lang="fa-IR" dirty="0"/>
              <a:t> </a:t>
            </a:r>
            <a:r>
              <a:rPr lang="fa-IR" dirty="0">
                <a:solidFill>
                  <a:srgbClr val="FF0000"/>
                </a:solidFill>
              </a:rPr>
              <a:t>سقوط از ارتفاع </a:t>
            </a:r>
            <a:r>
              <a:rPr lang="fa-IR" dirty="0"/>
              <a:t>در حین پاروکردن برف از پشت بام</a:t>
            </a:r>
          </a:p>
          <a:p>
            <a:pPr algn="justLow" rtl="1">
              <a:buFont typeface="Wingdings" panose="05000000000000000000" pitchFamily="2" charset="2"/>
              <a:buChar char="ü"/>
            </a:pPr>
            <a:r>
              <a:rPr lang="fa-IR" dirty="0"/>
              <a:t>ویران شدن و</a:t>
            </a:r>
            <a:r>
              <a:rPr lang="fa-IR" dirty="0">
                <a:solidFill>
                  <a:srgbClr val="FF0000"/>
                </a:solidFill>
              </a:rPr>
              <a:t> ریزش سقف </a:t>
            </a:r>
            <a:r>
              <a:rPr lang="fa-IR" dirty="0"/>
              <a:t>ها به دلیل بارش سنگین برف</a:t>
            </a:r>
          </a:p>
          <a:p>
            <a:pPr algn="justLow" rtl="1">
              <a:buFont typeface="Wingdings" panose="05000000000000000000" pitchFamily="2" charset="2"/>
              <a:buChar char="ü"/>
            </a:pPr>
            <a:r>
              <a:rPr lang="fa-IR" dirty="0"/>
              <a:t> </a:t>
            </a:r>
            <a:r>
              <a:rPr lang="fa-IR" dirty="0">
                <a:solidFill>
                  <a:srgbClr val="FF0000"/>
                </a:solidFill>
              </a:rPr>
              <a:t>کمبود سوخت </a:t>
            </a:r>
            <a:r>
              <a:rPr lang="fa-IR" dirty="0"/>
              <a:t>برای تامین گرمایش مناطق مسکونی</a:t>
            </a:r>
          </a:p>
          <a:p>
            <a:pPr algn="justLow" rtl="1">
              <a:buFont typeface="Wingdings" panose="05000000000000000000" pitchFamily="2" charset="2"/>
              <a:buChar char="ü"/>
            </a:pPr>
            <a:r>
              <a:rPr lang="fa-IR" dirty="0"/>
              <a:t> </a:t>
            </a:r>
            <a:r>
              <a:rPr lang="fa-IR" dirty="0">
                <a:solidFill>
                  <a:srgbClr val="FF0000"/>
                </a:solidFill>
              </a:rPr>
              <a:t>مسمومیت با مونوکسید کربن</a:t>
            </a:r>
            <a:r>
              <a:rPr lang="fa-IR" dirty="0"/>
              <a:t>(استفاده از سوختهای فسیلی برای گرم کردن منازل)</a:t>
            </a:r>
          </a:p>
          <a:p>
            <a:pPr algn="justLow" rtl="1">
              <a:buFont typeface="Wingdings" panose="05000000000000000000" pitchFamily="2" charset="2"/>
              <a:buChar char="ü"/>
            </a:pPr>
            <a:r>
              <a:rPr lang="fa-IR" dirty="0"/>
              <a:t> افزایش تصادفات وسایل نقلیه (</a:t>
            </a:r>
            <a:r>
              <a:rPr lang="fa-IR" dirty="0">
                <a:solidFill>
                  <a:srgbClr val="FF0000"/>
                </a:solidFill>
              </a:rPr>
              <a:t>لغزندگی جاده ها </a:t>
            </a:r>
            <a:r>
              <a:rPr lang="fa-IR" dirty="0"/>
              <a:t>و آسیب های مرتبط با تصادفات)ُ</a:t>
            </a:r>
          </a:p>
          <a:p>
            <a:pPr algn="justLow" rtl="1">
              <a:buFont typeface="Wingdings" panose="05000000000000000000" pitchFamily="2" charset="2"/>
              <a:buChar char="ü"/>
            </a:pPr>
            <a:r>
              <a:rPr lang="fa-IR" dirty="0"/>
              <a:t> بسته شدن راه ها و ایجاد </a:t>
            </a:r>
            <a:r>
              <a:rPr lang="fa-IR" dirty="0">
                <a:solidFill>
                  <a:srgbClr val="FF0000"/>
                </a:solidFill>
              </a:rPr>
              <a:t>اختلال در سیستم های حمل و نقل</a:t>
            </a:r>
          </a:p>
          <a:p>
            <a:pPr algn="justLow" rtl="1">
              <a:buFont typeface="Wingdings" panose="05000000000000000000" pitchFamily="2" charset="2"/>
              <a:buChar char="ü"/>
            </a:pPr>
            <a:r>
              <a:rPr lang="fa-IR" dirty="0"/>
              <a:t>ایجاد اختلال در </a:t>
            </a:r>
            <a:r>
              <a:rPr lang="fa-IR" dirty="0">
                <a:solidFill>
                  <a:srgbClr val="FF0000"/>
                </a:solidFill>
              </a:rPr>
              <a:t>دسترسی به خدمات از جمله خدمات پزشکی</a:t>
            </a:r>
          </a:p>
          <a:p>
            <a:pPr algn="justLow" rtl="1">
              <a:buFont typeface="Wingdings" panose="05000000000000000000" pitchFamily="2" charset="2"/>
              <a:buChar char="ü"/>
            </a:pPr>
            <a:r>
              <a:rPr lang="fa-IR" dirty="0"/>
              <a:t> مرگ در اثر </a:t>
            </a:r>
            <a:r>
              <a:rPr lang="fa-IR" dirty="0">
                <a:solidFill>
                  <a:srgbClr val="FF0000"/>
                </a:solidFill>
              </a:rPr>
              <a:t>برق گرفتگی </a:t>
            </a:r>
            <a:r>
              <a:rPr lang="fa-IR" dirty="0"/>
              <a:t>ناشی از خطوط برقی که روی زمین افتاده اند</a:t>
            </a:r>
          </a:p>
          <a:p>
            <a:pPr algn="justLow" rtl="1">
              <a:buFont typeface="Wingdings" panose="05000000000000000000" pitchFamily="2" charset="2"/>
              <a:buChar char="ü"/>
            </a:pPr>
            <a:r>
              <a:rPr lang="fa-IR" dirty="0"/>
              <a:t> </a:t>
            </a:r>
            <a:r>
              <a:rPr lang="fa-IR" dirty="0">
                <a:solidFill>
                  <a:srgbClr val="FF0000"/>
                </a:solidFill>
              </a:rPr>
              <a:t>یخ بستن و شکستگی </a:t>
            </a:r>
            <a:r>
              <a:rPr lang="fa-IR" dirty="0"/>
              <a:t>سیستم های تامین و توزیع آب</a:t>
            </a:r>
          </a:p>
          <a:p>
            <a:pPr algn="justLow" rtl="1">
              <a:buFont typeface="Wingdings" panose="05000000000000000000" pitchFamily="2" charset="2"/>
              <a:buChar char="ü"/>
            </a:pPr>
            <a:r>
              <a:rPr lang="fa-IR" dirty="0"/>
              <a:t> </a:t>
            </a:r>
            <a:r>
              <a:rPr lang="fa-IR" dirty="0">
                <a:solidFill>
                  <a:srgbClr val="FF0000"/>
                </a:solidFill>
              </a:rPr>
              <a:t>بسته شدن مدارس</a:t>
            </a:r>
            <a:r>
              <a:rPr lang="fa-IR" dirty="0"/>
              <a:t>، تعطیلی مراکز تجاری، صنعتی و دولتی، نبود محل برای ترخیص بیماران، سرمازدگی محصولات کشاورزی و ...</a:t>
            </a:r>
          </a:p>
          <a:p>
            <a:pPr marL="0" indent="0" algn="justLow" rtl="1">
              <a:buNone/>
            </a:pPr>
            <a:endParaRPr lang="fa-IR" dirty="0"/>
          </a:p>
        </p:txBody>
      </p:sp>
    </p:spTree>
    <p:extLst>
      <p:ext uri="{BB962C8B-B14F-4D97-AF65-F5344CB8AC3E}">
        <p14:creationId xmlns:p14="http://schemas.microsoft.com/office/powerpoint/2010/main" val="38683816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indent="0" algn="justLow" rtl="1">
              <a:buNone/>
            </a:pPr>
            <a:r>
              <a:rPr lang="fa-IR" b="1" dirty="0"/>
              <a:t>اثرات امواج گرما:</a:t>
            </a:r>
          </a:p>
          <a:p>
            <a:pPr algn="justLow" rtl="1">
              <a:buFont typeface="Wingdings" panose="05000000000000000000" pitchFamily="2" charset="2"/>
              <a:buChar char="ü"/>
            </a:pPr>
            <a:r>
              <a:rPr lang="fa-IR" dirty="0">
                <a:solidFill>
                  <a:srgbClr val="FF0000"/>
                </a:solidFill>
              </a:rPr>
              <a:t>گرمازدگی</a:t>
            </a:r>
            <a:r>
              <a:rPr lang="fa-IR" dirty="0"/>
              <a:t> و برهم خوردن تعادل آب و الکترولیت</a:t>
            </a:r>
          </a:p>
          <a:p>
            <a:pPr algn="justLow" rtl="1">
              <a:buFont typeface="Wingdings" panose="05000000000000000000" pitchFamily="2" charset="2"/>
              <a:buChar char="ü"/>
            </a:pPr>
            <a:r>
              <a:rPr lang="fa-IR" dirty="0"/>
              <a:t>افزایش </a:t>
            </a:r>
            <a:r>
              <a:rPr lang="fa-IR" dirty="0">
                <a:solidFill>
                  <a:srgbClr val="FF0000"/>
                </a:solidFill>
              </a:rPr>
              <a:t>مرگ میر</a:t>
            </a:r>
          </a:p>
          <a:p>
            <a:pPr algn="justLow" rtl="1">
              <a:buFont typeface="Wingdings" panose="05000000000000000000" pitchFamily="2" charset="2"/>
              <a:buChar char="ü"/>
            </a:pPr>
            <a:r>
              <a:rPr lang="fa-IR" dirty="0"/>
              <a:t>آسیب به </a:t>
            </a:r>
            <a:r>
              <a:rPr lang="fa-IR" dirty="0">
                <a:solidFill>
                  <a:srgbClr val="FF0000"/>
                </a:solidFill>
              </a:rPr>
              <a:t>برخی ارگانهای حیاتی </a:t>
            </a:r>
            <a:r>
              <a:rPr lang="fa-IR" dirty="0"/>
              <a:t>مانند کلیه</a:t>
            </a:r>
          </a:p>
          <a:p>
            <a:pPr algn="justLow" rtl="1">
              <a:buFont typeface="Wingdings" panose="05000000000000000000" pitchFamily="2" charset="2"/>
              <a:buChar char="ü"/>
            </a:pPr>
            <a:r>
              <a:rPr lang="fa-IR" dirty="0"/>
              <a:t>افزایش </a:t>
            </a:r>
            <a:r>
              <a:rPr lang="fa-IR" dirty="0">
                <a:solidFill>
                  <a:srgbClr val="FF0000"/>
                </a:solidFill>
              </a:rPr>
              <a:t>آتش سوزی های جنگلی</a:t>
            </a:r>
          </a:p>
          <a:p>
            <a:pPr algn="justLow" rtl="1">
              <a:buFont typeface="Wingdings" panose="05000000000000000000" pitchFamily="2" charset="2"/>
              <a:buChar char="ü"/>
            </a:pPr>
            <a:r>
              <a:rPr lang="fa-IR" dirty="0"/>
              <a:t>افزایش بار </a:t>
            </a:r>
            <a:r>
              <a:rPr lang="fa-IR" dirty="0">
                <a:solidFill>
                  <a:srgbClr val="FF0000"/>
                </a:solidFill>
              </a:rPr>
              <a:t>سیستم تامین و توزیع برق</a:t>
            </a:r>
            <a:r>
              <a:rPr lang="fa-IR" dirty="0"/>
              <a:t>(استفاده بیش از حد از سیستم های خنک کننده) </a:t>
            </a:r>
          </a:p>
          <a:p>
            <a:pPr algn="justLow" rtl="1">
              <a:buFont typeface="Wingdings" panose="05000000000000000000" pitchFamily="2" charset="2"/>
              <a:buChar char="ü"/>
            </a:pPr>
            <a:r>
              <a:rPr lang="fa-IR" dirty="0"/>
              <a:t>آسیب به محصولات کشاورزی</a:t>
            </a:r>
          </a:p>
          <a:p>
            <a:pPr algn="justLow" rtl="1">
              <a:buFont typeface="Wingdings" panose="05000000000000000000" pitchFamily="2" charset="2"/>
              <a:buChar char="ü"/>
            </a:pPr>
            <a:r>
              <a:rPr lang="fa-IR" dirty="0"/>
              <a:t>آسیب به حیوانات</a:t>
            </a:r>
          </a:p>
          <a:p>
            <a:pPr algn="justLow" rtl="1">
              <a:buFont typeface="Wingdings" panose="05000000000000000000" pitchFamily="2" charset="2"/>
              <a:buChar char="ü"/>
            </a:pPr>
            <a:r>
              <a:rPr lang="fa-IR" dirty="0"/>
              <a:t>افزایش </a:t>
            </a:r>
            <a:r>
              <a:rPr lang="fa-IR" dirty="0">
                <a:solidFill>
                  <a:srgbClr val="FF0000"/>
                </a:solidFill>
              </a:rPr>
              <a:t>شیوع برخی بیماریها</a:t>
            </a:r>
          </a:p>
          <a:p>
            <a:pPr algn="justLow" rtl="1">
              <a:buFont typeface="Wingdings" panose="05000000000000000000" pitchFamily="2" charset="2"/>
              <a:buChar char="ü"/>
            </a:pPr>
            <a:r>
              <a:rPr lang="fa-IR" dirty="0"/>
              <a:t>افزایش </a:t>
            </a:r>
            <a:r>
              <a:rPr lang="fa-IR" dirty="0">
                <a:solidFill>
                  <a:srgbClr val="FF0000"/>
                </a:solidFill>
              </a:rPr>
              <a:t>خشونت و جرم و جنایت</a:t>
            </a:r>
          </a:p>
          <a:p>
            <a:pPr algn="justLow" rtl="1">
              <a:buFont typeface="Wingdings" panose="05000000000000000000" pitchFamily="2" charset="2"/>
              <a:buChar char="ü"/>
            </a:pPr>
            <a:r>
              <a:rPr lang="fa-IR" dirty="0"/>
              <a:t>آثار </a:t>
            </a:r>
            <a:r>
              <a:rPr lang="fa-IR" dirty="0">
                <a:solidFill>
                  <a:srgbClr val="FF0000"/>
                </a:solidFill>
              </a:rPr>
              <a:t>روانشناختی نامطلوب</a:t>
            </a:r>
          </a:p>
          <a:p>
            <a:pPr algn="justLow" rtl="1">
              <a:buFont typeface="Wingdings" panose="05000000000000000000" pitchFamily="2" charset="2"/>
              <a:buChar char="ü"/>
            </a:pPr>
            <a:r>
              <a:rPr lang="fa-IR" dirty="0">
                <a:solidFill>
                  <a:srgbClr val="FF0000"/>
                </a:solidFill>
              </a:rPr>
              <a:t>تعطیلی</a:t>
            </a:r>
            <a:r>
              <a:rPr lang="fa-IR" dirty="0"/>
              <a:t> ادارات دولتی و بخش خصوصی و کاهش بازدهی</a:t>
            </a:r>
          </a:p>
          <a:p>
            <a:pPr algn="justLow" rtl="1">
              <a:buFont typeface="Wingdings" panose="05000000000000000000" pitchFamily="2" charset="2"/>
              <a:buChar char="ü"/>
            </a:pPr>
            <a:r>
              <a:rPr lang="fa-IR" dirty="0">
                <a:solidFill>
                  <a:srgbClr val="FF0000"/>
                </a:solidFill>
              </a:rPr>
              <a:t>کاهش توانایی </a:t>
            </a:r>
            <a:r>
              <a:rPr lang="fa-IR" dirty="0"/>
              <a:t>و کارآیی افراد</a:t>
            </a:r>
          </a:p>
        </p:txBody>
      </p:sp>
    </p:spTree>
    <p:extLst>
      <p:ext uri="{BB962C8B-B14F-4D97-AF65-F5344CB8AC3E}">
        <p14:creationId xmlns:p14="http://schemas.microsoft.com/office/powerpoint/2010/main" val="1990433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09757" y="2180219"/>
            <a:ext cx="8978140" cy="1325563"/>
          </a:xfrm>
        </p:spPr>
        <p:txBody>
          <a:bodyPr>
            <a:normAutofit/>
          </a:bodyPr>
          <a:lstStyle/>
          <a:p>
            <a:pPr algn="ctr" rtl="1"/>
            <a:r>
              <a:rPr lang="fa-IR" sz="6600" dirty="0"/>
              <a:t>مخاطرات طبیعی شایع در ایران</a:t>
            </a:r>
            <a:endParaRPr lang="en-US" sz="6600" dirty="0"/>
          </a:p>
        </p:txBody>
      </p:sp>
      <p:sp>
        <p:nvSpPr>
          <p:cNvPr id="3" name="Content Placeholder 2"/>
          <p:cNvSpPr>
            <a:spLocks noGrp="1"/>
          </p:cNvSpPr>
          <p:nvPr>
            <p:ph idx="1"/>
          </p:nvPr>
        </p:nvSpPr>
        <p:spPr>
          <a:xfrm>
            <a:off x="1808834" y="5336400"/>
            <a:ext cx="8455392" cy="1135289"/>
          </a:xfrm>
        </p:spPr>
        <p:txBody>
          <a:bodyPr/>
          <a:lstStyle/>
          <a:p>
            <a:pPr marL="0" indent="0" algn="ctr">
              <a:buNone/>
            </a:pPr>
            <a:r>
              <a:rPr lang="fa-IR"/>
              <a:t>ژیلا یوسفی</a:t>
            </a:r>
            <a:endParaRPr lang="fa-IR" dirty="0"/>
          </a:p>
          <a:p>
            <a:pPr marL="0" indent="0" algn="ctr">
              <a:buNone/>
            </a:pPr>
            <a:r>
              <a:rPr lang="fa-IR" dirty="0"/>
              <a:t>گروه آموزشی سلامت در حوادث و بلایا</a:t>
            </a:r>
            <a:endParaRPr lang="en-US" dirty="0"/>
          </a:p>
        </p:txBody>
      </p:sp>
      <p:sp>
        <p:nvSpPr>
          <p:cNvPr id="4" name="Slide Number Placeholder 3"/>
          <p:cNvSpPr>
            <a:spLocks noGrp="1"/>
          </p:cNvSpPr>
          <p:nvPr>
            <p:ph type="sldNum" sz="quarter" idx="12"/>
          </p:nvPr>
        </p:nvSpPr>
        <p:spPr/>
        <p:txBody>
          <a:bodyPr/>
          <a:lstStyle/>
          <a:p>
            <a:fld id="{CDFD03C0-E589-48A8-AAAF-E85D80DD852B}" type="slidenum">
              <a:rPr lang="en-US" smtClean="0"/>
              <a:t>2</a:t>
            </a:fld>
            <a:endParaRPr lang="en-US"/>
          </a:p>
        </p:txBody>
      </p:sp>
      <p:sp>
        <p:nvSpPr>
          <p:cNvPr id="8" name="Rounded Rectangle 7"/>
          <p:cNvSpPr/>
          <p:nvPr/>
        </p:nvSpPr>
        <p:spPr>
          <a:xfrm>
            <a:off x="10440555" y="109442"/>
            <a:ext cx="1606830" cy="6529745"/>
          </a:xfrm>
          <a:prstGeom prst="roundRect">
            <a:avLst>
              <a:gd name="adj" fmla="val 50000"/>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9" name="Picture 8"/>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0" name="TextBox 9">
            <a:extLst>
              <a:ext uri="{FF2B5EF4-FFF2-40B4-BE49-F238E27FC236}">
                <a16:creationId xmlns:a16="http://schemas.microsoft.com/office/drawing/2014/main" id="{7AAB3D70-CB0F-4B10-918B-658B87FEA900}"/>
              </a:ext>
            </a:extLst>
          </p:cNvPr>
          <p:cNvSpPr txBox="1"/>
          <p:nvPr/>
        </p:nvSpPr>
        <p:spPr>
          <a:xfrm>
            <a:off x="10443013" y="3202293"/>
            <a:ext cx="1606830" cy="1323439"/>
          </a:xfrm>
          <a:prstGeom prst="rect">
            <a:avLst/>
          </a:prstGeom>
          <a:noFill/>
        </p:spPr>
        <p:txBody>
          <a:bodyPr wrap="square" rtlCol="0">
            <a:spAutoFit/>
          </a:bodyPr>
          <a:lstStyle/>
          <a:p>
            <a:pPr algn="ctr" rtl="1"/>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اصول و مبانی مدیریت خطر بلایا</a:t>
            </a:r>
            <a:endParaRPr lang="en-US"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endParaRPr>
          </a:p>
        </p:txBody>
      </p:sp>
    </p:spTree>
    <p:extLst>
      <p:ext uri="{BB962C8B-B14F-4D97-AF65-F5344CB8AC3E}">
        <p14:creationId xmlns:p14="http://schemas.microsoft.com/office/powerpoint/2010/main" val="482489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pic>
        <p:nvPicPr>
          <p:cNvPr id="2" name="Content Placeholder 1"/>
          <p:cNvPicPr>
            <a:picLocks noGrp="1" noChangeAspect="1"/>
          </p:cNvPicPr>
          <p:nvPr>
            <p:ph idx="1"/>
          </p:nvPr>
        </p:nvPicPr>
        <p:blipFill>
          <a:blip r:embed="rId3"/>
          <a:stretch>
            <a:fillRect/>
          </a:stretch>
        </p:blipFill>
        <p:spPr>
          <a:xfrm>
            <a:off x="6531429" y="2901197"/>
            <a:ext cx="3758725" cy="3956803"/>
          </a:xfrm>
          <a:prstGeom prst="rect">
            <a:avLst/>
          </a:prstGeom>
        </p:spPr>
      </p:pic>
      <p:pic>
        <p:nvPicPr>
          <p:cNvPr id="3" name="Picture 2"/>
          <p:cNvPicPr>
            <a:picLocks noChangeAspect="1"/>
          </p:cNvPicPr>
          <p:nvPr/>
        </p:nvPicPr>
        <p:blipFill>
          <a:blip r:embed="rId4"/>
          <a:stretch>
            <a:fillRect/>
          </a:stretch>
        </p:blipFill>
        <p:spPr>
          <a:xfrm>
            <a:off x="2944623" y="-139378"/>
            <a:ext cx="5646651" cy="3969263"/>
          </a:xfrm>
          <a:prstGeom prst="rect">
            <a:avLst/>
          </a:prstGeom>
        </p:spPr>
      </p:pic>
      <p:pic>
        <p:nvPicPr>
          <p:cNvPr id="11" name="Picture 10"/>
          <p:cNvPicPr>
            <a:picLocks noChangeAspect="1"/>
          </p:cNvPicPr>
          <p:nvPr/>
        </p:nvPicPr>
        <p:blipFill>
          <a:blip r:embed="rId5"/>
          <a:stretch>
            <a:fillRect/>
          </a:stretch>
        </p:blipFill>
        <p:spPr>
          <a:xfrm>
            <a:off x="0" y="-9260"/>
            <a:ext cx="2988186" cy="6867260"/>
          </a:xfrm>
          <a:prstGeom prst="rect">
            <a:avLst/>
          </a:prstGeom>
        </p:spPr>
      </p:pic>
    </p:spTree>
    <p:extLst>
      <p:ext uri="{BB962C8B-B14F-4D97-AF65-F5344CB8AC3E}">
        <p14:creationId xmlns:p14="http://schemas.microsoft.com/office/powerpoint/2010/main" val="1227103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3" name="Content Placeholder 2"/>
          <p:cNvSpPr>
            <a:spLocks noGrp="1"/>
          </p:cNvSpPr>
          <p:nvPr>
            <p:ph idx="1"/>
          </p:nvPr>
        </p:nvSpPr>
        <p:spPr>
          <a:xfrm>
            <a:off x="130630" y="109442"/>
            <a:ext cx="10120024" cy="6612033"/>
          </a:xfrm>
        </p:spPr>
        <p:txBody>
          <a:bodyPr>
            <a:normAutofit lnSpcReduction="10000"/>
          </a:bodyPr>
          <a:lstStyle/>
          <a:p>
            <a:pPr marL="0" indent="0" algn="just" rtl="1">
              <a:lnSpc>
                <a:spcPct val="120000"/>
              </a:lnSpc>
              <a:buNone/>
            </a:pPr>
            <a:r>
              <a:rPr lang="fa-IR" b="1" dirty="0">
                <a:solidFill>
                  <a:prstClr val="black"/>
                </a:solidFill>
              </a:rPr>
              <a:t>پیشگیری، پیش بینی و کاهش آسیب پذیری در </a:t>
            </a:r>
            <a:r>
              <a:rPr lang="fa-IR" b="1" dirty="0"/>
              <a:t>آب و هوای سخت </a:t>
            </a:r>
            <a:r>
              <a:rPr lang="fa-IR" b="1" dirty="0">
                <a:solidFill>
                  <a:prstClr val="black"/>
                </a:solidFill>
              </a:rPr>
              <a:t>:</a:t>
            </a:r>
          </a:p>
          <a:p>
            <a:pPr marL="0" indent="0" algn="just" rtl="1">
              <a:lnSpc>
                <a:spcPct val="120000"/>
              </a:lnSpc>
              <a:buNone/>
            </a:pPr>
            <a:r>
              <a:rPr lang="fa-IR" dirty="0">
                <a:solidFill>
                  <a:srgbClr val="000000"/>
                </a:solidFill>
                <a:latin typeface="Open Sans"/>
                <a:ea typeface="Calibri" panose="020F0502020204030204" pitchFamily="34" charset="0"/>
                <a:cs typeface="B Nazanin" panose="00000400000000000000" pitchFamily="2" charset="-78"/>
              </a:rPr>
              <a:t>امواج گرما :</a:t>
            </a:r>
          </a:p>
          <a:p>
            <a:pPr algn="just" rtl="1">
              <a:lnSpc>
                <a:spcPct val="120000"/>
              </a:lnSpc>
              <a:buFont typeface="Wingdings" panose="05000000000000000000" pitchFamily="2" charset="2"/>
              <a:buChar char="ü"/>
            </a:pPr>
            <a:r>
              <a:rPr lang="fa-IR" dirty="0">
                <a:solidFill>
                  <a:srgbClr val="FF0000"/>
                </a:solidFill>
                <a:latin typeface="Open Sans"/>
                <a:ea typeface="Calibri" panose="020F0502020204030204" pitchFamily="34" charset="0"/>
                <a:cs typeface="B Nazanin" panose="00000400000000000000" pitchFamily="2" charset="-78"/>
              </a:rPr>
              <a:t>آموزش مردم </a:t>
            </a:r>
            <a:r>
              <a:rPr lang="fa-IR" dirty="0">
                <a:solidFill>
                  <a:srgbClr val="000000"/>
                </a:solidFill>
                <a:latin typeface="Open Sans"/>
                <a:ea typeface="Calibri" panose="020F0502020204030204" pitchFamily="34" charset="0"/>
                <a:cs typeface="B Nazanin" panose="00000400000000000000" pitchFamily="2" charset="-78"/>
              </a:rPr>
              <a:t>قبل از شروع موج گرما </a:t>
            </a:r>
          </a:p>
          <a:p>
            <a:pPr algn="just" rtl="1">
              <a:lnSpc>
                <a:spcPct val="120000"/>
              </a:lnSpc>
              <a:buFont typeface="Wingdings" panose="05000000000000000000" pitchFamily="2" charset="2"/>
              <a:buChar char="ü"/>
            </a:pPr>
            <a:r>
              <a:rPr lang="fa-IR" dirty="0">
                <a:solidFill>
                  <a:srgbClr val="FF0000"/>
                </a:solidFill>
                <a:latin typeface="Open Sans"/>
                <a:ea typeface="Calibri" panose="020F0502020204030204" pitchFamily="34" charset="0"/>
                <a:cs typeface="B Nazanin" panose="00000400000000000000" pitchFamily="2" charset="-78"/>
              </a:rPr>
              <a:t>صدور هشدارهای </a:t>
            </a:r>
            <a:r>
              <a:rPr lang="fa-IR" dirty="0">
                <a:solidFill>
                  <a:srgbClr val="000000"/>
                </a:solidFill>
                <a:latin typeface="Open Sans"/>
                <a:ea typeface="Calibri" panose="020F0502020204030204" pitchFamily="34" charset="0"/>
                <a:cs typeface="B Nazanin" panose="00000400000000000000" pitchFamily="2" charset="-78"/>
              </a:rPr>
              <a:t>به موقع به ویژه به افراد آسیب­پذیر</a:t>
            </a:r>
          </a:p>
          <a:p>
            <a:pPr algn="just" rtl="1">
              <a:lnSpc>
                <a:spcPct val="120000"/>
              </a:lnSpc>
              <a:buFont typeface="Wingdings" panose="05000000000000000000" pitchFamily="2" charset="2"/>
              <a:buChar char="ü"/>
            </a:pPr>
            <a:r>
              <a:rPr lang="fa-IR" dirty="0">
                <a:solidFill>
                  <a:srgbClr val="000000"/>
                </a:solidFill>
                <a:latin typeface="Open Sans"/>
                <a:ea typeface="Calibri" panose="020F0502020204030204" pitchFamily="34" charset="0"/>
                <a:cs typeface="B Nazanin" panose="00000400000000000000" pitchFamily="2" charset="-78"/>
              </a:rPr>
              <a:t> دسترسی به </a:t>
            </a:r>
            <a:r>
              <a:rPr lang="fa-IR" dirty="0">
                <a:solidFill>
                  <a:srgbClr val="FF0000"/>
                </a:solidFill>
                <a:latin typeface="Open Sans"/>
                <a:ea typeface="Calibri" panose="020F0502020204030204" pitchFamily="34" charset="0"/>
                <a:cs typeface="B Nazanin" panose="00000400000000000000" pitchFamily="2" charset="-78"/>
              </a:rPr>
              <a:t>تهویه هوا</a:t>
            </a:r>
          </a:p>
          <a:p>
            <a:pPr algn="just" rtl="1">
              <a:lnSpc>
                <a:spcPct val="120000"/>
              </a:lnSpc>
              <a:buFont typeface="Wingdings" panose="05000000000000000000" pitchFamily="2" charset="2"/>
              <a:buChar char="ü"/>
            </a:pPr>
            <a:r>
              <a:rPr lang="fa-IR" dirty="0">
                <a:solidFill>
                  <a:srgbClr val="000000"/>
                </a:solidFill>
                <a:latin typeface="Open Sans"/>
                <a:ea typeface="Calibri" panose="020F0502020204030204" pitchFamily="34" charset="0"/>
                <a:cs typeface="B Nazanin" panose="00000400000000000000" pitchFamily="2" charset="-78"/>
              </a:rPr>
              <a:t> تامین </a:t>
            </a:r>
            <a:r>
              <a:rPr lang="fa-IR" dirty="0">
                <a:solidFill>
                  <a:srgbClr val="FF0000"/>
                </a:solidFill>
                <a:latin typeface="Open Sans"/>
                <a:ea typeface="Calibri" panose="020F0502020204030204" pitchFamily="34" charset="0"/>
                <a:cs typeface="B Nazanin" panose="00000400000000000000" pitchFamily="2" charset="-78"/>
              </a:rPr>
              <a:t>آب آشامیدنی سالم و کافی </a:t>
            </a:r>
          </a:p>
          <a:p>
            <a:pPr algn="just" rtl="1">
              <a:lnSpc>
                <a:spcPct val="120000"/>
              </a:lnSpc>
              <a:buFont typeface="Wingdings" panose="05000000000000000000" pitchFamily="2" charset="2"/>
              <a:buChar char="ü"/>
            </a:pPr>
            <a:r>
              <a:rPr lang="fa-IR" dirty="0">
                <a:solidFill>
                  <a:srgbClr val="000000"/>
                </a:solidFill>
                <a:latin typeface="Open Sans"/>
                <a:ea typeface="Calibri" panose="020F0502020204030204" pitchFamily="34" charset="0"/>
                <a:cs typeface="B Nazanin" panose="00000400000000000000" pitchFamily="2" charset="-78"/>
              </a:rPr>
              <a:t> تامین پناهگاهی برای </a:t>
            </a:r>
            <a:r>
              <a:rPr lang="fa-IR" dirty="0">
                <a:solidFill>
                  <a:srgbClr val="FF0000"/>
                </a:solidFill>
                <a:latin typeface="Open Sans"/>
                <a:ea typeface="Calibri" panose="020F0502020204030204" pitchFamily="34" charset="0"/>
                <a:cs typeface="B Nazanin" panose="00000400000000000000" pitchFamily="2" charset="-78"/>
              </a:rPr>
              <a:t>حفاظت از آفتاب </a:t>
            </a:r>
          </a:p>
          <a:p>
            <a:pPr algn="just" rtl="1">
              <a:lnSpc>
                <a:spcPct val="120000"/>
              </a:lnSpc>
              <a:buFont typeface="Wingdings" panose="05000000000000000000" pitchFamily="2" charset="2"/>
              <a:buChar char="ü"/>
            </a:pP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كاهش دادن فعاليت­هاي سخت </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با تغيير زمان­بندي كار در بيرون يا زمان خنك شدن هوا</a:t>
            </a:r>
          </a:p>
          <a:p>
            <a:pPr algn="just" rtl="1">
              <a:lnSpc>
                <a:spcPct val="120000"/>
              </a:lnSpc>
              <a:buFont typeface="Wingdings" panose="05000000000000000000" pitchFamily="2" charset="2"/>
              <a:buChar char="ü"/>
            </a:pP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پوشيدن لباس­هاي سبك و با رنگ­هاي روشن</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اجتناب از پوشيدن كلاه­هايي كه عرق كردن و تبخير </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را مسدود مي­كنند</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 نوشيدن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مقدار زيادي آب يا ساير نوشابه­هاي غير الكلي</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 اجتناب از نوشيدن الكل</a:t>
            </a:r>
          </a:p>
        </p:txBody>
      </p:sp>
    </p:spTree>
    <p:extLst>
      <p:ext uri="{BB962C8B-B14F-4D97-AF65-F5344CB8AC3E}">
        <p14:creationId xmlns:p14="http://schemas.microsoft.com/office/powerpoint/2010/main" val="336278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3" name="Content Placeholder 2"/>
          <p:cNvSpPr>
            <a:spLocks noGrp="1"/>
          </p:cNvSpPr>
          <p:nvPr>
            <p:ph idx="1"/>
          </p:nvPr>
        </p:nvSpPr>
        <p:spPr>
          <a:xfrm>
            <a:off x="130630" y="109442"/>
            <a:ext cx="10120024" cy="6612033"/>
          </a:xfrm>
        </p:spPr>
        <p:txBody>
          <a:bodyPr>
            <a:normAutofit/>
          </a:bodyPr>
          <a:lstStyle/>
          <a:p>
            <a:pPr marL="0" indent="0" algn="just" rtl="1">
              <a:lnSpc>
                <a:spcPct val="120000"/>
              </a:lnSpc>
              <a:buNone/>
            </a:pPr>
            <a:r>
              <a:rPr lang="fa-IR" b="1" dirty="0">
                <a:solidFill>
                  <a:prstClr val="black"/>
                </a:solidFill>
              </a:rPr>
              <a:t>پیشگیری، پیش بینی و کاهش آسیب پذیری در </a:t>
            </a:r>
            <a:r>
              <a:rPr lang="fa-IR" b="1" dirty="0"/>
              <a:t>آب و هوای سخت </a:t>
            </a:r>
            <a:r>
              <a:rPr lang="fa-IR" b="1" dirty="0">
                <a:solidFill>
                  <a:prstClr val="black"/>
                </a:solidFill>
              </a:rPr>
              <a:t>:</a:t>
            </a:r>
          </a:p>
          <a:p>
            <a:pPr marL="0" indent="0" algn="just" rtl="1">
              <a:lnSpc>
                <a:spcPct val="120000"/>
              </a:lnSpc>
              <a:buNone/>
            </a:pP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امواج سرما و طوفان زمستاني:</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آماده­سازي و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آموزش مردم </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(مهمترين اقدام)</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صدور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هشدار </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وجود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پتوهاي اضافي و لباس گرم، كت­هاي گرم، دستكش، كلاه و چكمه­هاي مقاوم به آب </a:t>
            </a:r>
          </a:p>
          <a:p>
            <a:pPr algn="just" rtl="1">
              <a:lnSpc>
                <a:spcPct val="120000"/>
              </a:lnSpc>
              <a:buFont typeface="Wingdings" panose="05000000000000000000" pitchFamily="2" charset="2"/>
              <a:buChar char="ü"/>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وجود </a:t>
            </a: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كيف اضطراری امدادی</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(وسایل كمك­هاي اوليه، راديو باطري­دار، باطري­هاي اضافي، غذاهاي بسته بندي شده، قوطي بازكن، آب بطري و لباس گرم اضافي).</a:t>
            </a:r>
          </a:p>
          <a:p>
            <a:pPr algn="just" rtl="1">
              <a:lnSpc>
                <a:spcPct val="120000"/>
              </a:lnSpc>
              <a:buFont typeface="Wingdings" panose="05000000000000000000" pitchFamily="2" charset="2"/>
              <a:buChar char="ü"/>
            </a:pP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پر بودن باک بنزین </a:t>
            </a: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خودرو و به همراه داشتن تجهیزات زمستانی</a:t>
            </a:r>
          </a:p>
          <a:p>
            <a:pPr algn="just" rtl="1">
              <a:lnSpc>
                <a:spcPct val="120000"/>
              </a:lnSpc>
              <a:buFont typeface="Wingdings" panose="05000000000000000000" pitchFamily="2" charset="2"/>
              <a:buChar char="ü"/>
            </a:pPr>
            <a:r>
              <a:rPr lang="fa-IR" dirty="0">
                <a:solidFill>
                  <a:srgbClr val="FF0000"/>
                </a:solidFill>
                <a:latin typeface="Tahoma" panose="020B0604030504040204" pitchFamily="34" charset="0"/>
                <a:ea typeface="Calibri" panose="020F0502020204030204" pitchFamily="34" charset="0"/>
                <a:cs typeface="B Nazanin" panose="00000400000000000000" pitchFamily="2" charset="-78"/>
              </a:rPr>
              <a:t>پرهیز از تردد های غیر ضروری</a:t>
            </a:r>
          </a:p>
          <a:p>
            <a:pPr marL="0" indent="0" algn="just" rtl="1">
              <a:lnSpc>
                <a:spcPct val="120000"/>
              </a:lnSpc>
              <a:buNone/>
            </a:pPr>
            <a:r>
              <a:rPr lang="fa-IR" dirty="0">
                <a:solidFill>
                  <a:srgbClr val="000000"/>
                </a:solidFill>
                <a:latin typeface="Tahoma" panose="020B0604030504040204" pitchFamily="34" charset="0"/>
                <a:ea typeface="Calibri" panose="020F0502020204030204" pitchFamily="34" charset="0"/>
                <a:cs typeface="B Nazanin" panose="00000400000000000000" pitchFamily="2" charset="-78"/>
              </a:rPr>
              <a:t> </a:t>
            </a:r>
            <a:endParaRPr lang="en-US" dirty="0"/>
          </a:p>
        </p:txBody>
      </p:sp>
    </p:spTree>
    <p:extLst>
      <p:ext uri="{BB962C8B-B14F-4D97-AF65-F5344CB8AC3E}">
        <p14:creationId xmlns:p14="http://schemas.microsoft.com/office/powerpoint/2010/main" val="26946960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lvl="0" indent="0" algn="justLow" rtl="1">
              <a:lnSpc>
                <a:spcPct val="150000"/>
              </a:lnSpc>
              <a:spcAft>
                <a:spcPts val="0"/>
              </a:spcAft>
              <a:buNone/>
            </a:pP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آتش­سوزی جنگل­ها و مراتع:</a:t>
            </a:r>
          </a:p>
          <a:p>
            <a:pPr lvl="0" algn="r" rtl="1">
              <a:lnSpc>
                <a:spcPct val="100000"/>
              </a:lnSpc>
              <a:spcAft>
                <a:spcPts val="0"/>
              </a:spcAft>
              <a:buFont typeface="Wingdings" panose="05000000000000000000" pitchFamily="2" charset="2"/>
              <a:buChar char="ü"/>
            </a:pPr>
            <a:r>
              <a:rPr lang="fa-IR" dirty="0"/>
              <a:t>آتش­سوزی جنگل­ها و مراتع از جمله مخاطرات رایج هستند که به </a:t>
            </a:r>
            <a:r>
              <a:rPr lang="fa-IR" dirty="0">
                <a:solidFill>
                  <a:srgbClr val="FF0000"/>
                </a:solidFill>
              </a:rPr>
              <a:t>صورت طبیعی یا بر اثر دستکاری انسانها ا</a:t>
            </a:r>
            <a:r>
              <a:rPr lang="fa-IR" dirty="0"/>
              <a:t>یجاد می­شوند. </a:t>
            </a:r>
          </a:p>
          <a:p>
            <a:pPr algn="justLow" rtl="1">
              <a:lnSpc>
                <a:spcPct val="100000"/>
              </a:lnSpc>
              <a:buFont typeface="Wingdings" panose="05000000000000000000" pitchFamily="2" charset="2"/>
              <a:buChar char="ü"/>
            </a:pPr>
            <a:r>
              <a:rPr lang="fa-IR" dirty="0"/>
              <a:t>علل آتش­سوزی­های جنگل­ها و مراتع شامل </a:t>
            </a:r>
            <a:r>
              <a:rPr lang="fa-IR" dirty="0">
                <a:solidFill>
                  <a:srgbClr val="FF0000"/>
                </a:solidFill>
              </a:rPr>
              <a:t>رعد و برق، اهمال­کاری انسان­ها، آتش­سوزی عمدی، فوران­های آتش­فشانی و مواد آذرآواری ناشی از آنها، امواج گرما و خشکسالی</a:t>
            </a:r>
            <a:r>
              <a:rPr lang="fa-IR" dirty="0"/>
              <a:t>­ها است. اما </a:t>
            </a:r>
            <a:r>
              <a:rPr lang="fa-IR" dirty="0">
                <a:solidFill>
                  <a:srgbClr val="FF0000"/>
                </a:solidFill>
              </a:rPr>
              <a:t>از هر 5 مورد آتش­سوزی، 4 مورد در اثر فعالیت انسانی </a:t>
            </a:r>
            <a:r>
              <a:rPr lang="fa-IR" dirty="0"/>
              <a:t>است</a:t>
            </a:r>
            <a:r>
              <a:rPr lang="en-US" dirty="0"/>
              <a:t>.</a:t>
            </a:r>
            <a:endParaRPr lang="fa-IR" dirty="0"/>
          </a:p>
          <a:p>
            <a:pPr algn="justLow" rtl="1">
              <a:lnSpc>
                <a:spcPct val="100000"/>
              </a:lnSpc>
              <a:buFont typeface="Wingdings" panose="05000000000000000000" pitchFamily="2" charset="2"/>
              <a:buChar char="ü"/>
            </a:pPr>
            <a:r>
              <a:rPr lang="fa-IR" dirty="0"/>
              <a:t>برخی از فعالیت­های انسانی که موجب ایجاد آتش­سوزی می­شوند عبارتند از:</a:t>
            </a:r>
          </a:p>
          <a:p>
            <a:pPr algn="justLow" rtl="1">
              <a:lnSpc>
                <a:spcPct val="100000"/>
              </a:lnSpc>
              <a:buFont typeface="Wingdings" panose="05000000000000000000" pitchFamily="2" charset="2"/>
              <a:buChar char="ü"/>
            </a:pPr>
            <a:r>
              <a:rPr lang="fa-IR" dirty="0"/>
              <a:t> روشن کردن آتش برای پخت و پز، گرم کردن افراد، تفریح در اردوگاه­ها، سوزاندن عمدی چوب­ها و برگ­های درختان، اگزوز وسائط نقلیه، جرقه­های ناشی از حرکت قطارها در مناطق جنگلی، وسائل راه­سازی سنگین و خاموش کردن سیگار. </a:t>
            </a:r>
          </a:p>
        </p:txBody>
      </p:sp>
    </p:spTree>
    <p:extLst>
      <p:ext uri="{BB962C8B-B14F-4D97-AF65-F5344CB8AC3E}">
        <p14:creationId xmlns:p14="http://schemas.microsoft.com/office/powerpoint/2010/main" val="2754612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lnSpc>
                <a:spcPct val="150000"/>
              </a:lnSpc>
              <a:buNone/>
            </a:pPr>
            <a:r>
              <a:rPr lang="fa-IR" b="1" dirty="0"/>
              <a:t>اثرات سلامتی </a:t>
            </a: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آتش­سوزی جنگل­ها و مراتع</a:t>
            </a:r>
            <a:r>
              <a:rPr lang="fa-IR" b="1" dirty="0"/>
              <a:t>:</a:t>
            </a:r>
          </a:p>
          <a:p>
            <a:pPr marL="0" indent="0" algn="justLow" rtl="1">
              <a:lnSpc>
                <a:spcPct val="150000"/>
              </a:lnSpc>
              <a:buNone/>
            </a:pPr>
            <a:endParaRPr lang="fa-IR" dirty="0"/>
          </a:p>
          <a:p>
            <a:pPr algn="justLow" rtl="1">
              <a:lnSpc>
                <a:spcPct val="150000"/>
              </a:lnSpc>
              <a:buFont typeface="Wingdings" panose="05000000000000000000" pitchFamily="2" charset="2"/>
              <a:buChar char="ü"/>
            </a:pPr>
            <a:r>
              <a:rPr lang="fa-IR" dirty="0"/>
              <a:t>افزایش مشکلات تنفسی</a:t>
            </a:r>
          </a:p>
          <a:p>
            <a:pPr algn="justLow" rtl="1">
              <a:lnSpc>
                <a:spcPct val="150000"/>
              </a:lnSpc>
              <a:buFont typeface="Wingdings" panose="05000000000000000000" pitchFamily="2" charset="2"/>
              <a:buChar char="ü"/>
            </a:pPr>
            <a:r>
              <a:rPr lang="fa-IR" dirty="0"/>
              <a:t>افزایش مرگ و میر</a:t>
            </a:r>
          </a:p>
          <a:p>
            <a:pPr algn="justLow" rtl="1">
              <a:lnSpc>
                <a:spcPct val="150000"/>
              </a:lnSpc>
              <a:buFont typeface="Wingdings" panose="05000000000000000000" pitchFamily="2" charset="2"/>
              <a:buChar char="ü"/>
            </a:pPr>
            <a:r>
              <a:rPr lang="fa-IR" dirty="0"/>
              <a:t>افزایش بیماریهای قلبی-عروقی</a:t>
            </a:r>
          </a:p>
          <a:p>
            <a:pPr algn="justLow" rtl="1">
              <a:lnSpc>
                <a:spcPct val="150000"/>
              </a:lnSpc>
              <a:buFont typeface="Wingdings" panose="05000000000000000000" pitchFamily="2" charset="2"/>
              <a:buChar char="ü"/>
            </a:pPr>
            <a:r>
              <a:rPr lang="fa-IR" dirty="0"/>
              <a:t>مصدومیت</a:t>
            </a:r>
          </a:p>
          <a:p>
            <a:pPr algn="justLow" rtl="1">
              <a:lnSpc>
                <a:spcPct val="150000"/>
              </a:lnSpc>
              <a:buFont typeface="Wingdings" panose="05000000000000000000" pitchFamily="2" charset="2"/>
              <a:buChar char="ü"/>
            </a:pPr>
            <a:r>
              <a:rPr lang="fa-IR" dirty="0"/>
              <a:t> کاهش وزن هنگام تولد </a:t>
            </a:r>
            <a:endParaRPr lang="en-US" dirty="0"/>
          </a:p>
          <a:p>
            <a:pPr algn="justLow" rtl="1">
              <a:lnSpc>
                <a:spcPct val="150000"/>
              </a:lnSpc>
              <a:buFont typeface="Wingdings" panose="05000000000000000000" pitchFamily="2" charset="2"/>
              <a:buChar char="ü"/>
            </a:pPr>
            <a:r>
              <a:rPr lang="fa-IR" dirty="0"/>
              <a:t> آسم</a:t>
            </a:r>
          </a:p>
        </p:txBody>
      </p:sp>
    </p:spTree>
    <p:extLst>
      <p:ext uri="{BB962C8B-B14F-4D97-AF65-F5344CB8AC3E}">
        <p14:creationId xmlns:p14="http://schemas.microsoft.com/office/powerpoint/2010/main" val="29760459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indent="0" algn="justLow" rtl="1">
              <a:buNone/>
            </a:pPr>
            <a:r>
              <a:rPr lang="fa-IR" b="1" dirty="0">
                <a:solidFill>
                  <a:prstClr val="black"/>
                </a:solidFill>
              </a:rPr>
              <a:t>پیشگیری، پیش بینی و کاهش آسیب پذیری در </a:t>
            </a: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آتش­سوزی جنگل­ها و مراتع </a:t>
            </a:r>
            <a:r>
              <a:rPr lang="fa-IR" b="1" dirty="0">
                <a:solidFill>
                  <a:prstClr val="black"/>
                </a:solidFill>
              </a:rPr>
              <a:t>:</a:t>
            </a:r>
          </a:p>
          <a:p>
            <a:pPr marL="0" indent="0" algn="justLow" rtl="1">
              <a:buNone/>
            </a:pPr>
            <a:endParaRPr lang="fa-IR" dirty="0"/>
          </a:p>
          <a:p>
            <a:pPr marL="0" indent="0" algn="justLow" rtl="1">
              <a:buNone/>
            </a:pPr>
            <a:r>
              <a:rPr lang="fa-IR" dirty="0"/>
              <a:t>مدیریت منابع جنگلی به منظور کاهش احتمال وقوع و اثرات ناشی از آتش­سوزی: </a:t>
            </a:r>
          </a:p>
          <a:p>
            <a:pPr algn="justLow" rtl="1">
              <a:buFont typeface="Wingdings" panose="05000000000000000000" pitchFamily="2" charset="2"/>
              <a:buChar char="ü"/>
            </a:pPr>
            <a:r>
              <a:rPr lang="fa-IR" dirty="0">
                <a:solidFill>
                  <a:srgbClr val="FF0000"/>
                </a:solidFill>
              </a:rPr>
              <a:t>کاهش منابع بالقوه آتش­سوزی </a:t>
            </a:r>
            <a:r>
              <a:rPr lang="fa-IR" dirty="0"/>
              <a:t>(سوزاندن کنترل شده برگ­های خشک شده گیاهان و بوته­ها و باقیمانده درختان جنگلی در زمان­هایی که احتمال وقوع مخاطره کم است انجام داد مثل فصول سرد سال)</a:t>
            </a:r>
          </a:p>
          <a:p>
            <a:pPr algn="justLow" rtl="1">
              <a:buFont typeface="Wingdings" panose="05000000000000000000" pitchFamily="2" charset="2"/>
              <a:buChar char="ü"/>
            </a:pPr>
            <a:r>
              <a:rPr lang="fa-IR" dirty="0"/>
              <a:t> جلوگیری از پیشرفت آتش  با </a:t>
            </a:r>
            <a:r>
              <a:rPr lang="fa-IR" dirty="0">
                <a:solidFill>
                  <a:srgbClr val="FF0000"/>
                </a:solidFill>
              </a:rPr>
              <a:t>ایجاد مناطق حائل</a:t>
            </a:r>
            <a:r>
              <a:rPr lang="fa-IR" dirty="0"/>
              <a:t>. </a:t>
            </a:r>
            <a:endParaRPr lang="en-US" dirty="0"/>
          </a:p>
          <a:p>
            <a:pPr algn="justLow" rtl="1">
              <a:buFont typeface="Wingdings" panose="05000000000000000000" pitchFamily="2" charset="2"/>
              <a:buChar char="ü"/>
            </a:pPr>
            <a:r>
              <a:rPr lang="fa-IR" dirty="0">
                <a:solidFill>
                  <a:srgbClr val="FF0000"/>
                </a:solidFill>
              </a:rPr>
              <a:t>درگیر کردن جوامع محلی </a:t>
            </a:r>
            <a:r>
              <a:rPr lang="fa-IR" dirty="0"/>
              <a:t>در معرض خطر آتش­سوزی جنگلی در اقدامات پیشگیرانه و کاهش اثرات آتش­سوزی</a:t>
            </a:r>
          </a:p>
          <a:p>
            <a:pPr algn="justLow" rtl="1">
              <a:buFont typeface="Wingdings" panose="05000000000000000000" pitchFamily="2" charset="2"/>
              <a:buChar char="ü"/>
            </a:pPr>
            <a:r>
              <a:rPr lang="fa-IR" dirty="0">
                <a:solidFill>
                  <a:srgbClr val="FF0000"/>
                </a:solidFill>
              </a:rPr>
              <a:t>ایجاد آتش شکن­ها </a:t>
            </a:r>
            <a:r>
              <a:rPr lang="fa-IR" dirty="0"/>
              <a:t>در اطراف خانه­ها</a:t>
            </a:r>
          </a:p>
          <a:p>
            <a:pPr algn="justLow" rtl="1">
              <a:buFont typeface="Wingdings" panose="05000000000000000000" pitchFamily="2" charset="2"/>
              <a:buChar char="ü"/>
            </a:pPr>
            <a:r>
              <a:rPr lang="fa-IR" dirty="0"/>
              <a:t> </a:t>
            </a:r>
            <a:r>
              <a:rPr lang="fa-IR" dirty="0">
                <a:solidFill>
                  <a:srgbClr val="FF0000"/>
                </a:solidFill>
              </a:rPr>
              <a:t>جلوگیری از رشد گیاهان در لبه­های ساختمان­ها</a:t>
            </a:r>
          </a:p>
          <a:p>
            <a:pPr algn="justLow" rtl="1">
              <a:buFont typeface="Wingdings" panose="05000000000000000000" pitchFamily="2" charset="2"/>
              <a:buChar char="ü"/>
            </a:pPr>
            <a:r>
              <a:rPr lang="fa-IR" dirty="0"/>
              <a:t> </a:t>
            </a:r>
            <a:r>
              <a:rPr lang="fa-IR" dirty="0">
                <a:solidFill>
                  <a:srgbClr val="FF0000"/>
                </a:solidFill>
              </a:rPr>
              <a:t>نگه نداشتن سوخت </a:t>
            </a:r>
            <a:r>
              <a:rPr lang="fa-IR" dirty="0"/>
              <a:t>(مثل سوخت ماشین­های کشاورزی، توده­های چوب­های خشک) در اطراف ساختمان­ها</a:t>
            </a:r>
          </a:p>
          <a:p>
            <a:pPr algn="justLow" rtl="1">
              <a:buFont typeface="Wingdings" panose="05000000000000000000" pitchFamily="2" charset="2"/>
              <a:buChar char="ü"/>
            </a:pPr>
            <a:r>
              <a:rPr lang="fa-IR" dirty="0">
                <a:solidFill>
                  <a:srgbClr val="FF0000"/>
                </a:solidFill>
              </a:rPr>
              <a:t>تعمیر مرتب ساختمان­ها</a:t>
            </a:r>
          </a:p>
          <a:p>
            <a:pPr algn="justLow" rtl="1">
              <a:buFont typeface="Wingdings" panose="05000000000000000000" pitchFamily="2" charset="2"/>
              <a:buChar char="ü"/>
            </a:pPr>
            <a:r>
              <a:rPr lang="fa-IR" dirty="0">
                <a:solidFill>
                  <a:srgbClr val="FF0000"/>
                </a:solidFill>
              </a:rPr>
              <a:t>پاک کردن جوی­ها از برگ­ها و آوارهای قابل اشتعال و</a:t>
            </a:r>
            <a:endParaRPr lang="en-US" dirty="0">
              <a:solidFill>
                <a:srgbClr val="FF0000"/>
              </a:solidFill>
            </a:endParaRPr>
          </a:p>
          <a:p>
            <a:pPr marL="0" indent="0" algn="justLow" rtl="1">
              <a:buNone/>
            </a:pPr>
            <a:endParaRPr lang="fa-IR" dirty="0"/>
          </a:p>
        </p:txBody>
      </p:sp>
    </p:spTree>
    <p:extLst>
      <p:ext uri="{BB962C8B-B14F-4D97-AF65-F5344CB8AC3E}">
        <p14:creationId xmlns:p14="http://schemas.microsoft.com/office/powerpoint/2010/main" val="2335482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fontScale="92500" lnSpcReduction="10000"/>
          </a:bodyPr>
          <a:lstStyle/>
          <a:p>
            <a:pPr marL="0" lvl="0" indent="0" algn="justLow" rtl="1">
              <a:lnSpc>
                <a:spcPct val="150000"/>
              </a:lnSpc>
              <a:spcAft>
                <a:spcPts val="0"/>
              </a:spcAft>
              <a:buNone/>
            </a:pP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طوفان گرد و غبار (ریزگردها)</a:t>
            </a:r>
            <a:endParaRPr lang="en-US" b="1" dirty="0">
              <a:solidFill>
                <a:srgbClr val="000000"/>
              </a:solidFill>
              <a:latin typeface="Tahoma" panose="020B0604030504040204" pitchFamily="34" charset="0"/>
              <a:ea typeface="Calibri" panose="020F0502020204030204" pitchFamily="34" charset="0"/>
              <a:cs typeface="B Nazanin" panose="00000400000000000000" pitchFamily="2" charset="-78"/>
            </a:endParaRPr>
          </a:p>
          <a:p>
            <a:pPr marL="0" indent="0" algn="justLow" rtl="1">
              <a:lnSpc>
                <a:spcPct val="100000"/>
              </a:lnSpc>
              <a:buNone/>
            </a:pPr>
            <a:r>
              <a:rPr lang="fa-IR" dirty="0"/>
              <a:t>طوفان گرد و غبار يكي از مخاطرات طبیعی بوده و زمانی اتفاق می­افتد که بادهای قوی و کنترل نشده با ذرات شل خاک در بیابان­ها و سطوح خشک برخورد می­کنند و حجم زیادی از شن و گرد و عبار را به طرف اتمسفر بلند می­کنند. اين پديده در مناطق خشك، نيمه خشك و بياباني دنيا به فراواني رخ مي‌دهد</a:t>
            </a:r>
            <a:r>
              <a:rPr lang="en-US" sz="2400" dirty="0"/>
              <a:t> </a:t>
            </a:r>
            <a:r>
              <a:rPr lang="en-US" dirty="0"/>
              <a:t>.</a:t>
            </a:r>
          </a:p>
          <a:p>
            <a:pPr marL="0" indent="0" algn="justLow" rtl="1">
              <a:lnSpc>
                <a:spcPct val="100000"/>
              </a:lnSpc>
              <a:buNone/>
            </a:pPr>
            <a:r>
              <a:rPr lang="fa-IR" dirty="0"/>
              <a:t>در مناطق خشک و بیابانی، تغییر سریع درجه حرارت هوا موجب تشکیل بادهای قوی و دائمی می</a:t>
            </a:r>
            <a:r>
              <a:rPr lang="en-US" dirty="0"/>
              <a:t> </a:t>
            </a:r>
            <a:r>
              <a:rPr lang="fa-IR" dirty="0"/>
              <a:t>شود. به علاوه به دلیل کمبود رطوبت و پوشش گیاهی، چسبندگی ذرات به یکدیگر کاهش یافته و قابلیت حمل شدن به وسیله باد را پیدا می­کنند. زمانيكه سرعت باد در بيابان­ها از حد 8 متر بر ثانیه بیشتر می­شود، بسته به زبري عناصر سطوح، رطوبت خاك، اندازه دانه، پوشش گياهي، بافت خاك، چسبندگي ذرات خاك و پستي و بلندي</a:t>
            </a:r>
            <a:r>
              <a:rPr lang="en-US" dirty="0"/>
              <a:t>­</a:t>
            </a:r>
            <a:r>
              <a:rPr lang="fa-IR" dirty="0"/>
              <a:t>هاي زمين، ذرات ريز با باد وارد جريان اتمسفري مي</a:t>
            </a:r>
            <a:r>
              <a:rPr lang="en-US" dirty="0"/>
              <a:t>­</a:t>
            </a:r>
            <a:r>
              <a:rPr lang="fa-IR" dirty="0"/>
              <a:t>شوند و توليد گرد و غبار اتمسفري مي</a:t>
            </a:r>
            <a:r>
              <a:rPr lang="en-US" dirty="0"/>
              <a:t>­</a:t>
            </a:r>
            <a:r>
              <a:rPr lang="fa-IR" dirty="0"/>
              <a:t>نمايند. این ذرات به دلیل وزن بسیار کم، توانایی آن را دارند تا در صورت مهیا بودن سایر شرائط، در هوا معلق مانده و کیلومترها را بپیمایند. بعلت فقدان پوشش گياهي در مناطق مستعد گرد و غبار، هواي بالاي اين مناطق شروع به گرم شدن كرده و به سمت بالا حركت مي</a:t>
            </a:r>
            <a:r>
              <a:rPr lang="en-US" dirty="0"/>
              <a:t>­</a:t>
            </a:r>
            <a:r>
              <a:rPr lang="fa-IR" dirty="0"/>
              <a:t>كند، و زمانيكه به بادهاي با سرعت بالاي ترپوسفري برخورد نمايد، در نتيجه يك جريان چرخشي متمايل به سمت پايين ايجاد مي</a:t>
            </a:r>
            <a:r>
              <a:rPr lang="en-US" dirty="0"/>
              <a:t>­</a:t>
            </a:r>
            <a:r>
              <a:rPr lang="fa-IR" dirty="0"/>
              <a:t>شود كه اين بادهاي با شدت بالا در برخورد با سطح زمين باعث ايجاد طوفان­هاي گرد و غباري مي</a:t>
            </a:r>
            <a:r>
              <a:rPr lang="en-US" dirty="0"/>
              <a:t>­</a:t>
            </a:r>
            <a:r>
              <a:rPr lang="fa-IR" dirty="0"/>
              <a:t>شوند</a:t>
            </a:r>
            <a:endParaRPr lang="en-US" dirty="0"/>
          </a:p>
          <a:p>
            <a:pPr marL="0" lvl="0" indent="0" algn="justLow" rtl="1">
              <a:lnSpc>
                <a:spcPct val="150000"/>
              </a:lnSpc>
              <a:spcAft>
                <a:spcPts val="0"/>
              </a:spcAft>
              <a:buNone/>
            </a:pPr>
            <a:endParaRPr lang="en-US" sz="2400" dirty="0">
              <a:latin typeface="Times New Roman" panose="02020603050405020304" pitchFamily="18" charset="0"/>
              <a:ea typeface="Times New Roman" panose="02020603050405020304" pitchFamily="18" charset="0"/>
            </a:endParaRPr>
          </a:p>
          <a:p>
            <a:pPr marL="0" indent="0" algn="justLow" rtl="1">
              <a:buNone/>
            </a:pPr>
            <a:endParaRPr lang="fa-IR" dirty="0"/>
          </a:p>
        </p:txBody>
      </p:sp>
    </p:spTree>
    <p:extLst>
      <p:ext uri="{BB962C8B-B14F-4D97-AF65-F5344CB8AC3E}">
        <p14:creationId xmlns:p14="http://schemas.microsoft.com/office/powerpoint/2010/main" val="19639688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b="1" dirty="0"/>
              <a:t>اثرات سلامتی </a:t>
            </a: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آتش­سوزی جنگل­ها و مراتع</a:t>
            </a:r>
            <a:r>
              <a:rPr lang="fa-IR" b="1" dirty="0"/>
              <a:t>:</a:t>
            </a:r>
          </a:p>
          <a:p>
            <a:pPr marL="0" indent="0" algn="justLow" rtl="1">
              <a:buNone/>
            </a:pPr>
            <a:endParaRPr lang="en-US" dirty="0"/>
          </a:p>
          <a:p>
            <a:pPr marL="0" indent="0" algn="justLow" rtl="1">
              <a:buNone/>
            </a:pPr>
            <a:r>
              <a:rPr lang="fa-IR" dirty="0"/>
              <a:t>ذرات گرد و غبار از مخاطرات عمده بهداشت عمومي و سلامتي  هستند. برخی از این اثرات مستقیم بوده و برخی به شکل</a:t>
            </a:r>
            <a:r>
              <a:rPr lang="en-US" dirty="0"/>
              <a:t> </a:t>
            </a:r>
            <a:r>
              <a:rPr lang="fa-IR" dirty="0"/>
              <a:t>های غیر مستقیم هستند. از اثرات مستقیم آنها می</a:t>
            </a:r>
            <a:r>
              <a:rPr lang="en-US" dirty="0"/>
              <a:t> </a:t>
            </a:r>
            <a:r>
              <a:rPr lang="fa-IR" dirty="0"/>
              <a:t>توان به افزایش مرگ و مير، افزايش بيماري</a:t>
            </a:r>
            <a:r>
              <a:rPr lang="en-US" dirty="0"/>
              <a:t> </a:t>
            </a:r>
            <a:r>
              <a:rPr lang="fa-IR" dirty="0"/>
              <a:t>هاي تنفسي، قلبي عروقي، سرطان ريه اشاره کرد. </a:t>
            </a:r>
          </a:p>
        </p:txBody>
      </p:sp>
    </p:spTree>
    <p:extLst>
      <p:ext uri="{BB962C8B-B14F-4D97-AF65-F5344CB8AC3E}">
        <p14:creationId xmlns:p14="http://schemas.microsoft.com/office/powerpoint/2010/main" val="3301657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ar-SA" b="1" dirty="0"/>
              <a:t>روشهای پیشگیری از وقوع طوفان­های گرد و غبار :</a:t>
            </a:r>
            <a:endParaRPr lang="en-US" b="1" dirty="0"/>
          </a:p>
          <a:p>
            <a:pPr lvl="0" algn="justLow" rtl="1">
              <a:buFont typeface="Wingdings" panose="05000000000000000000" pitchFamily="2" charset="2"/>
              <a:buChar char="ü"/>
            </a:pPr>
            <a:r>
              <a:rPr lang="fa-IR" b="1" dirty="0"/>
              <a:t>روش­های زیست شناختی: </a:t>
            </a:r>
            <a:r>
              <a:rPr lang="fa-IR" dirty="0"/>
              <a:t>مثل ایجاد و توسعه پوشش گیاهی در مناطق بیابانی و توسعه موانع اکولوژیک مثل کمربندهای جنگلی برای جلوگیری از پیشرفت بیابان­ها </a:t>
            </a:r>
            <a:endParaRPr lang="en-US" dirty="0"/>
          </a:p>
          <a:p>
            <a:pPr lvl="0" algn="justLow" rtl="1">
              <a:buFont typeface="Wingdings" panose="05000000000000000000" pitchFamily="2" charset="2"/>
              <a:buChar char="ü"/>
            </a:pPr>
            <a:r>
              <a:rPr lang="fa-IR" b="1" dirty="0"/>
              <a:t>روش­های مکانیکی: </a:t>
            </a:r>
            <a:r>
              <a:rPr lang="fa-IR" dirty="0"/>
              <a:t>ایجاد پوشش بر روی تپه­های شنی(پوشش­هایی مثل خرده­های کاه گندم، برنج، شن، خاک اره، برگ گیاهان، کودهای گیاهی و حیوانی برای تثبیت تپه­های شنی، استفاده از مواد مصنوعی مثل پوشش­های پلیمری و پلی اتیلنی )</a:t>
            </a:r>
            <a:endParaRPr lang="en-US" dirty="0"/>
          </a:p>
          <a:p>
            <a:pPr lvl="0" algn="justLow" rtl="1">
              <a:buFont typeface="Wingdings" panose="05000000000000000000" pitchFamily="2" charset="2"/>
              <a:buChar char="ü"/>
            </a:pPr>
            <a:r>
              <a:rPr lang="fa-IR" b="1" dirty="0"/>
              <a:t>روش­های مهندسی: </a:t>
            </a:r>
            <a:r>
              <a:rPr lang="fa-IR" dirty="0"/>
              <a:t>ایجاد موانعی در دسترسی به مراتع و چراگاه­ها (استفاده از حصارهای سیمی جهت محافظت چراگاه­ها در مقابل چرای  بی رویه، پروژه­هاي احداث باد شكن و نهال كاري)</a:t>
            </a:r>
          </a:p>
          <a:p>
            <a:pPr lvl="0" algn="justLow" rtl="1">
              <a:buFont typeface="Wingdings" panose="05000000000000000000" pitchFamily="2" charset="2"/>
              <a:buChar char="ü"/>
            </a:pPr>
            <a:r>
              <a:rPr lang="fa-IR" b="1" dirty="0"/>
              <a:t>روش­های شیمیایی: </a:t>
            </a:r>
            <a:r>
              <a:rPr lang="fa-IR" dirty="0"/>
              <a:t>استفاده از مواد شیمیایی ( مواد زائد نفتی (مالچ نفتی) و مالچ­های پلاستیکی برای متوقف کردن حرکت تپه­های شنی)</a:t>
            </a:r>
            <a:endParaRPr lang="en-US" dirty="0"/>
          </a:p>
          <a:p>
            <a:pPr algn="justLow" rtl="1">
              <a:buFont typeface="Wingdings" panose="05000000000000000000" pitchFamily="2" charset="2"/>
              <a:buChar char="ü"/>
            </a:pPr>
            <a:r>
              <a:rPr lang="fa-IR" dirty="0"/>
              <a:t>اقدامات اقتصادی- اجتماعی: تمرکز بر سیاست­های مدیریت زمین( سیاست­های بهسازی زمین، استراتژی­های کاهش فقر و بهره وری بیشتر از آب)</a:t>
            </a:r>
          </a:p>
        </p:txBody>
      </p:sp>
    </p:spTree>
    <p:extLst>
      <p:ext uri="{BB962C8B-B14F-4D97-AF65-F5344CB8AC3E}">
        <p14:creationId xmlns:p14="http://schemas.microsoft.com/office/powerpoint/2010/main" val="344485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indent="0" algn="justLow" rtl="1">
              <a:buNone/>
            </a:pPr>
            <a:r>
              <a:rPr lang="fa-IR" b="1" dirty="0"/>
              <a:t>خشکسالی</a:t>
            </a:r>
            <a:endParaRPr lang="en-US" dirty="0"/>
          </a:p>
          <a:p>
            <a:pPr marL="0" indent="0" algn="justLow" rtl="1">
              <a:buNone/>
            </a:pPr>
            <a:r>
              <a:rPr lang="fa-IR" dirty="0"/>
              <a:t>خشكسالی جزء‌ مخاطرات طبيعی نامحسوس (آرام و خزنده ) بوده و به آرامی خود را بر یک منطقه جغرافیایی چیره کرده و خسارت­های زیادی را برجای می­گذارد.</a:t>
            </a:r>
          </a:p>
          <a:p>
            <a:pPr marL="0" indent="0" algn="justLow" rtl="1">
              <a:buNone/>
            </a:pPr>
            <a:r>
              <a:rPr lang="fa-IR" dirty="0"/>
              <a:t> به دليل اينكه محدوده وسيع­تري را در بر مي­گيرند، پيچيده­تر از ديگر مخاطرات طبيعي هستند. اين مخاطره خزنده جمعيت بيشتري را هم تحت تاثير قرار داده و پرهزينه­ترين حوادث طبيعي هستند.</a:t>
            </a:r>
          </a:p>
          <a:p>
            <a:pPr marL="0" indent="0" algn="justLow" rtl="1">
              <a:buNone/>
            </a:pPr>
            <a:r>
              <a:rPr lang="ar-SA" dirty="0"/>
              <a:t>خشکسالی، از نظر فراوانی وقوع و همچنين ويژگی­هايی که داراست نسبت به ساير مخاطرات طبيعی اولويت داشته و مخاطره آميزتر است.</a:t>
            </a:r>
            <a:endParaRPr lang="fa-IR" dirty="0"/>
          </a:p>
          <a:p>
            <a:pPr marL="0" indent="0" algn="justLow" rtl="1">
              <a:buNone/>
            </a:pPr>
            <a:r>
              <a:rPr lang="fa-IR" dirty="0"/>
              <a:t>متغیرهای مختلفی به صورت مستقیم و غیر مستقیم در خشکسالی دخالت دارند:</a:t>
            </a:r>
          </a:p>
          <a:p>
            <a:pPr algn="justLow" rtl="1">
              <a:buFont typeface="Wingdings" panose="05000000000000000000" pitchFamily="2" charset="2"/>
              <a:buChar char="ü"/>
            </a:pPr>
            <a:r>
              <a:rPr lang="fa-IR" dirty="0"/>
              <a:t> عدم كفايت بارش (شدت، بارش، تعداد رخدادهای بارندگی) در طی يك دوره ممتد زمانی(يك فصل يا بيشتر ) </a:t>
            </a:r>
          </a:p>
          <a:p>
            <a:pPr algn="justLow" rtl="1">
              <a:buFont typeface="Wingdings" panose="05000000000000000000" pitchFamily="2" charset="2"/>
              <a:buChar char="ü"/>
            </a:pPr>
            <a:r>
              <a:rPr lang="fa-IR" dirty="0"/>
              <a:t>دمای بالا</a:t>
            </a:r>
          </a:p>
          <a:p>
            <a:pPr algn="justLow" rtl="1">
              <a:buFont typeface="Wingdings" panose="05000000000000000000" pitchFamily="2" charset="2"/>
              <a:buChar char="ü"/>
            </a:pPr>
            <a:r>
              <a:rPr lang="fa-IR" dirty="0"/>
              <a:t> باد شديد </a:t>
            </a:r>
          </a:p>
          <a:p>
            <a:pPr algn="justLow" rtl="1">
              <a:buFont typeface="Wingdings" panose="05000000000000000000" pitchFamily="2" charset="2"/>
              <a:buChar char="ü"/>
            </a:pPr>
            <a:r>
              <a:rPr lang="fa-IR" dirty="0"/>
              <a:t> رطوبت نسبی</a:t>
            </a:r>
          </a:p>
        </p:txBody>
      </p:sp>
    </p:spTree>
    <p:extLst>
      <p:ext uri="{BB962C8B-B14F-4D97-AF65-F5344CB8AC3E}">
        <p14:creationId xmlns:p14="http://schemas.microsoft.com/office/powerpoint/2010/main" val="3385853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indent="0" algn="justLow" rtl="1">
              <a:buNone/>
            </a:pPr>
            <a:r>
              <a:rPr lang="fa-IR" b="1" dirty="0"/>
              <a:t>سیل و سیلاب</a:t>
            </a:r>
            <a:endParaRPr lang="en-US" dirty="0"/>
          </a:p>
          <a:p>
            <a:pPr marL="0" indent="0" algn="justLow" rtl="1">
              <a:buNone/>
            </a:pPr>
            <a:r>
              <a:rPr lang="fa-IR" dirty="0"/>
              <a:t>سيل ها شایع ترین مخاطره طبیعی بوده و زمانی رخ می دهند که جريان آب يك جوي، رودخانه يا ساير مجموعه هاي آب، بيش از ظرفیت آنها بوده و در نتیجه سرریز شده و مناطقی را که معمولاً در حالت عادی خشک هستند، داخل آب می برد. </a:t>
            </a:r>
          </a:p>
          <a:p>
            <a:pPr marL="0" indent="0" algn="justLow" rtl="1">
              <a:buNone/>
            </a:pPr>
            <a:r>
              <a:rPr lang="fa-IR" dirty="0"/>
              <a:t>سیل­ها بر اساس خصوصیاتشان به دو دسته </a:t>
            </a:r>
            <a:r>
              <a:rPr lang="fa-IR" b="1" dirty="0"/>
              <a:t>سیل­های رودخانه­ای </a:t>
            </a:r>
            <a:r>
              <a:rPr lang="fa-IR" dirty="0"/>
              <a:t>و </a:t>
            </a:r>
            <a:r>
              <a:rPr lang="fa-IR" b="1" dirty="0"/>
              <a:t>سیل­های ساحلی </a:t>
            </a:r>
            <a:r>
              <a:rPr lang="fa-IR" dirty="0"/>
              <a:t>تقسیم می­شوند.</a:t>
            </a:r>
          </a:p>
          <a:p>
            <a:pPr marL="0" indent="0" algn="justLow" rtl="1">
              <a:buNone/>
            </a:pPr>
            <a:r>
              <a:rPr lang="fa-IR" b="1" dirty="0"/>
              <a:t>سیل­های رودخانه­ای </a:t>
            </a:r>
            <a:r>
              <a:rPr lang="fa-IR" dirty="0"/>
              <a:t>نیز به دو دسته </a:t>
            </a:r>
            <a:r>
              <a:rPr lang="fa-IR" b="1" dirty="0"/>
              <a:t>سیل­های فصلی </a:t>
            </a:r>
            <a:r>
              <a:rPr lang="fa-IR" dirty="0"/>
              <a:t>و </a:t>
            </a:r>
            <a:r>
              <a:rPr lang="fa-IR" b="1" dirty="0"/>
              <a:t>سیلاب­ها </a:t>
            </a:r>
            <a:r>
              <a:rPr lang="fa-IR" dirty="0"/>
              <a:t>(سیل­های ناگهانی) تقسیم می­شوند.</a:t>
            </a:r>
          </a:p>
          <a:p>
            <a:pPr marL="0" indent="0" algn="justLow" rtl="1">
              <a:buNone/>
            </a:pPr>
            <a:r>
              <a:rPr lang="fa-IR" b="1" dirty="0"/>
              <a:t>سیل های فصلی </a:t>
            </a:r>
            <a:r>
              <a:rPr lang="fa-IR" dirty="0"/>
              <a:t>به دلیل افزایش تدریجی سطح آب رودخانه ها بر اثر بارش یا ذوب برف ها اتفاق می افتند. این نوع سیل ها معمولاً وقوعشان تدریجی بوده، مدت زمان زیادی ادامه دارند. به دلیل وقوع تدریجی شان، زمان کافی برای پیش بینی آنها، صدور هشدار برای مردم مناطق در معرض خطر و انجام تخلیه وجود دارد. </a:t>
            </a:r>
          </a:p>
          <a:p>
            <a:pPr marL="0" indent="0" algn="justLow" rtl="1">
              <a:buNone/>
            </a:pPr>
            <a:r>
              <a:rPr lang="fa-IR" dirty="0"/>
              <a:t>سیل شایعترین مخاطره طبیعی در جهان است .</a:t>
            </a:r>
          </a:p>
          <a:p>
            <a:pPr marL="0" indent="0" algn="justLow" rtl="1">
              <a:buNone/>
            </a:pPr>
            <a:r>
              <a:rPr lang="ar-SA" dirty="0"/>
              <a:t>اولین علت منجر به مرگ در هنگام سيل، غرق­شدگي است که اغلب افراد به دليل كم تخمين زدن قدرت سيل وارد آن شده و غرق می­شوند</a:t>
            </a:r>
            <a:r>
              <a:rPr lang="fa-IR" dirty="0"/>
              <a:t>.</a:t>
            </a:r>
            <a:r>
              <a:rPr lang="ar-SA" dirty="0"/>
              <a:t> </a:t>
            </a:r>
            <a:endParaRPr lang="fa-IR" dirty="0"/>
          </a:p>
          <a:p>
            <a:pPr marL="0" indent="0" algn="justLow" rtl="1">
              <a:buNone/>
            </a:pPr>
            <a:endParaRPr lang="fa-IR" dirty="0"/>
          </a:p>
        </p:txBody>
      </p:sp>
    </p:spTree>
    <p:extLst>
      <p:ext uri="{BB962C8B-B14F-4D97-AF65-F5344CB8AC3E}">
        <p14:creationId xmlns:p14="http://schemas.microsoft.com/office/powerpoint/2010/main" val="29650856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109442"/>
            <a:ext cx="10207040" cy="6748558"/>
          </a:xfrm>
        </p:spPr>
        <p:txBody>
          <a:bodyPr>
            <a:normAutofit fontScale="92500" lnSpcReduction="20000"/>
          </a:bodyPr>
          <a:lstStyle/>
          <a:p>
            <a:pPr marL="0" indent="0" algn="justLow" rtl="1">
              <a:buNone/>
            </a:pPr>
            <a:r>
              <a:rPr lang="fa-IR" b="1" dirty="0"/>
              <a:t>اثرات خشکسالی:</a:t>
            </a:r>
          </a:p>
          <a:p>
            <a:pPr algn="justLow" rtl="1">
              <a:buFont typeface="Wingdings" panose="05000000000000000000" pitchFamily="2" charset="2"/>
              <a:buChar char="ü"/>
            </a:pPr>
            <a:r>
              <a:rPr lang="ar-SA" dirty="0"/>
              <a:t>كاهش سطح زير كشت محصولات زراعي</a:t>
            </a:r>
            <a:endParaRPr lang="fa-IR" dirty="0"/>
          </a:p>
          <a:p>
            <a:pPr algn="justLow" rtl="1">
              <a:buFont typeface="Wingdings" panose="05000000000000000000" pitchFamily="2" charset="2"/>
              <a:buChar char="ü"/>
            </a:pPr>
            <a:r>
              <a:rPr lang="ar-SA" dirty="0"/>
              <a:t>كاهش حاصلخيزي مراتع و جنگل­ها</a:t>
            </a:r>
            <a:endParaRPr lang="fa-IR" dirty="0"/>
          </a:p>
          <a:p>
            <a:pPr algn="justLow" rtl="1">
              <a:buFont typeface="Wingdings" panose="05000000000000000000" pitchFamily="2" charset="2"/>
              <a:buChar char="ü"/>
            </a:pPr>
            <a:r>
              <a:rPr lang="ar-SA" dirty="0"/>
              <a:t> افزايش آتش­سوزي</a:t>
            </a:r>
            <a:r>
              <a:rPr lang="fa-IR" dirty="0"/>
              <a:t> </a:t>
            </a:r>
            <a:r>
              <a:rPr lang="ar-SA" dirty="0"/>
              <a:t>جنگل­ها و مراتع</a:t>
            </a:r>
            <a:endParaRPr lang="fa-IR" dirty="0"/>
          </a:p>
          <a:p>
            <a:pPr algn="justLow" rtl="1">
              <a:buFont typeface="Wingdings" panose="05000000000000000000" pitchFamily="2" charset="2"/>
              <a:buChar char="ü"/>
            </a:pPr>
            <a:r>
              <a:rPr lang="ar-SA" dirty="0"/>
              <a:t> كاهش سطح آب زير زميني</a:t>
            </a:r>
            <a:endParaRPr lang="fa-IR" dirty="0"/>
          </a:p>
          <a:p>
            <a:pPr algn="justLow" rtl="1">
              <a:buFont typeface="Wingdings" panose="05000000000000000000" pitchFamily="2" charset="2"/>
              <a:buChar char="ü"/>
            </a:pPr>
            <a:r>
              <a:rPr lang="ar-SA" dirty="0"/>
              <a:t> افزايش مرگ و مير دام</a:t>
            </a:r>
            <a:endParaRPr lang="fa-IR" dirty="0"/>
          </a:p>
          <a:p>
            <a:pPr algn="justLow" rtl="1">
              <a:buFont typeface="Wingdings" panose="05000000000000000000" pitchFamily="2" charset="2"/>
              <a:buChar char="ü"/>
            </a:pPr>
            <a:r>
              <a:rPr lang="ar-SA" dirty="0"/>
              <a:t>افزايش خسارات وارده به حيات وحش و زيستگاه­ها</a:t>
            </a:r>
            <a:r>
              <a:rPr lang="fa-IR" dirty="0"/>
              <a:t>ی طبیعی</a:t>
            </a:r>
          </a:p>
          <a:p>
            <a:pPr algn="justLow" rtl="1">
              <a:buFont typeface="Wingdings" panose="05000000000000000000" pitchFamily="2" charset="2"/>
              <a:buChar char="ü"/>
            </a:pPr>
            <a:r>
              <a:rPr lang="ar-SA" dirty="0"/>
              <a:t>كاهش توليد و سطح زير كشت محصولات كشاورزي</a:t>
            </a:r>
            <a:r>
              <a:rPr lang="fa-IR" dirty="0"/>
              <a:t>(باعث </a:t>
            </a:r>
            <a:r>
              <a:rPr lang="ar-SA" dirty="0"/>
              <a:t>افزايش قيمت غذا، رشد بيكاري، كاهش درآمدهاي مالياتي، افزايش جرائم </a:t>
            </a:r>
            <a:r>
              <a:rPr lang="fa-IR" dirty="0"/>
              <a:t>)</a:t>
            </a:r>
            <a:r>
              <a:rPr lang="ar-SA" dirty="0"/>
              <a:t> </a:t>
            </a:r>
            <a:endParaRPr lang="fa-IR" dirty="0"/>
          </a:p>
          <a:p>
            <a:pPr algn="justLow" rtl="1">
              <a:buFont typeface="Wingdings" panose="05000000000000000000" pitchFamily="2" charset="2"/>
              <a:buChar char="ü"/>
            </a:pPr>
            <a:r>
              <a:rPr lang="ar-SA" dirty="0"/>
              <a:t>زوال گونه­هاي گياهي و جانوري، تخريب زيستگاه حيات وحش</a:t>
            </a:r>
            <a:endParaRPr lang="fa-IR" dirty="0"/>
          </a:p>
          <a:p>
            <a:pPr algn="justLow" rtl="1">
              <a:buFont typeface="Wingdings" panose="05000000000000000000" pitchFamily="2" charset="2"/>
              <a:buChar char="ü"/>
            </a:pPr>
            <a:r>
              <a:rPr lang="ar-SA" dirty="0"/>
              <a:t>كاهش كيفيت آب و هوا</a:t>
            </a:r>
            <a:endParaRPr lang="fa-IR" dirty="0"/>
          </a:p>
          <a:p>
            <a:pPr algn="justLow" rtl="1">
              <a:buFont typeface="Wingdings" panose="05000000000000000000" pitchFamily="2" charset="2"/>
              <a:buChar char="ü"/>
            </a:pPr>
            <a:r>
              <a:rPr lang="ar-SA" dirty="0"/>
              <a:t>كاهش كيفيت زندگي</a:t>
            </a:r>
            <a:endParaRPr lang="fa-IR" dirty="0"/>
          </a:p>
          <a:p>
            <a:pPr algn="justLow" rtl="1">
              <a:buFont typeface="Wingdings" panose="05000000000000000000" pitchFamily="2" charset="2"/>
              <a:buChar char="ü"/>
            </a:pPr>
            <a:r>
              <a:rPr lang="ar-SA" dirty="0"/>
              <a:t>كاهش امنيت عمومي</a:t>
            </a:r>
            <a:endParaRPr lang="fa-IR" dirty="0"/>
          </a:p>
          <a:p>
            <a:pPr algn="justLow" rtl="1">
              <a:buFont typeface="Wingdings" panose="05000000000000000000" pitchFamily="2" charset="2"/>
              <a:buChar char="ü"/>
            </a:pPr>
            <a:r>
              <a:rPr lang="ar-SA" dirty="0"/>
              <a:t>افزايش درگيري و رقابت بين مصرف كننده­گان آب </a:t>
            </a:r>
            <a:endParaRPr lang="fa-IR" dirty="0"/>
          </a:p>
          <a:p>
            <a:pPr algn="justLow" rtl="1">
              <a:buFont typeface="Wingdings" panose="05000000000000000000" pitchFamily="2" charset="2"/>
              <a:buChar char="ü"/>
            </a:pPr>
            <a:r>
              <a:rPr lang="fa-IR" dirty="0"/>
              <a:t>افزایش</a:t>
            </a:r>
            <a:r>
              <a:rPr lang="ar-SA" dirty="0"/>
              <a:t> بي­عدالتي </a:t>
            </a:r>
            <a:endParaRPr lang="fa-IR" dirty="0"/>
          </a:p>
          <a:p>
            <a:pPr algn="justLow" rtl="1">
              <a:buFont typeface="Wingdings" panose="05000000000000000000" pitchFamily="2" charset="2"/>
              <a:buChar char="ü"/>
            </a:pPr>
            <a:r>
              <a:rPr lang="fa-IR" dirty="0"/>
              <a:t>افزایش </a:t>
            </a:r>
            <a:r>
              <a:rPr lang="ar-SA" dirty="0"/>
              <a:t>مهاجرت.</a:t>
            </a:r>
            <a:endParaRPr lang="fa-IR" dirty="0"/>
          </a:p>
        </p:txBody>
      </p:sp>
    </p:spTree>
    <p:extLst>
      <p:ext uri="{BB962C8B-B14F-4D97-AF65-F5344CB8AC3E}">
        <p14:creationId xmlns:p14="http://schemas.microsoft.com/office/powerpoint/2010/main" val="1629701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b="1" dirty="0">
                <a:solidFill>
                  <a:prstClr val="black"/>
                </a:solidFill>
              </a:rPr>
              <a:t>پیشگیری، پیش بینی و کاهش آسیب پذیری در </a:t>
            </a:r>
            <a:r>
              <a:rPr lang="fa-IR" b="1" dirty="0">
                <a:solidFill>
                  <a:srgbClr val="000000"/>
                </a:solidFill>
                <a:latin typeface="Tahoma" panose="020B0604030504040204" pitchFamily="34" charset="0"/>
                <a:ea typeface="Calibri" panose="020F0502020204030204" pitchFamily="34" charset="0"/>
                <a:cs typeface="B Nazanin" panose="00000400000000000000" pitchFamily="2" charset="-78"/>
              </a:rPr>
              <a:t>خشکسالی</a:t>
            </a:r>
            <a:r>
              <a:rPr lang="fa-IR" b="1" dirty="0">
                <a:solidFill>
                  <a:prstClr val="black"/>
                </a:solidFill>
              </a:rPr>
              <a:t>:</a:t>
            </a:r>
          </a:p>
          <a:p>
            <a:pPr marL="0" indent="0" algn="justLow" rtl="1">
              <a:buNone/>
            </a:pPr>
            <a:r>
              <a:rPr lang="ar-SA" dirty="0"/>
              <a:t>هدف کاهش خسارات و آمادگی در مدیریت خشکسالی، کاهش آسیب­پذیری و تقویت تاب</a:t>
            </a:r>
            <a:r>
              <a:rPr lang="fa-IR" dirty="0"/>
              <a:t> </a:t>
            </a:r>
            <a:r>
              <a:rPr lang="ar-SA" dirty="0"/>
              <a:t>آوری جوامع در برابر خشکسالی است.</a:t>
            </a:r>
            <a:endParaRPr lang="fa-IR" dirty="0"/>
          </a:p>
          <a:p>
            <a:pPr marL="0" indent="0" algn="justLow" rtl="1">
              <a:buNone/>
            </a:pPr>
            <a:endParaRPr lang="fa-IR" dirty="0"/>
          </a:p>
          <a:p>
            <a:pPr algn="justLow" rtl="1">
              <a:buFont typeface="Wingdings" panose="05000000000000000000" pitchFamily="2" charset="2"/>
              <a:buChar char="ü"/>
            </a:pPr>
            <a:r>
              <a:rPr lang="fa-IR" dirty="0"/>
              <a:t>استفاده از نقشه­هاي پيش­بيني هواشناسي براي ارائه آگاهي لازم در خصوص رخداد بارندگي و برنامه ریزی و اعلام هشدارهای لازم </a:t>
            </a:r>
          </a:p>
          <a:p>
            <a:pPr algn="justLow" rtl="1">
              <a:buFont typeface="Wingdings" panose="05000000000000000000" pitchFamily="2" charset="2"/>
              <a:buChar char="ü"/>
            </a:pPr>
            <a:r>
              <a:rPr lang="fa-IR" dirty="0"/>
              <a:t>كشت گياهان و درختان مقاوم به خشكي يا كشت ديم(اصلاح الگوی کشت) </a:t>
            </a:r>
          </a:p>
          <a:p>
            <a:pPr algn="justLow" rtl="1">
              <a:buFont typeface="Wingdings" panose="05000000000000000000" pitchFamily="2" charset="2"/>
              <a:buChar char="ü"/>
            </a:pPr>
            <a:r>
              <a:rPr lang="fa-IR" dirty="0"/>
              <a:t>تامين آب در مناطق مبتلا به خشكي </a:t>
            </a:r>
          </a:p>
          <a:p>
            <a:pPr algn="justLow" rtl="1">
              <a:buFont typeface="Wingdings" panose="05000000000000000000" pitchFamily="2" charset="2"/>
              <a:buChar char="ü"/>
            </a:pPr>
            <a:r>
              <a:rPr lang="fa-IR" dirty="0"/>
              <a:t>استفاده از فن­آوري باروري ابرها </a:t>
            </a:r>
          </a:p>
          <a:p>
            <a:pPr algn="justLow" rtl="1">
              <a:buFont typeface="Wingdings" panose="05000000000000000000" pitchFamily="2" charset="2"/>
              <a:buChar char="ü"/>
            </a:pPr>
            <a:r>
              <a:rPr lang="fa-IR" dirty="0"/>
              <a:t>برنامه ریزی دقیق برای ‌آبياري(استفاده از روشهای آبياري قطره‌اي و باراني) </a:t>
            </a:r>
          </a:p>
          <a:p>
            <a:pPr algn="justLow" rtl="1">
              <a:buFont typeface="Wingdings" panose="05000000000000000000" pitchFamily="2" charset="2"/>
              <a:buChar char="ü"/>
            </a:pPr>
            <a:r>
              <a:rPr lang="fa-IR" dirty="0"/>
              <a:t>استفاده از بيمه­هاي كشاورزي (تامين امنيت محصولات كشاورزي)</a:t>
            </a:r>
          </a:p>
        </p:txBody>
      </p:sp>
    </p:spTree>
    <p:extLst>
      <p:ext uri="{BB962C8B-B14F-4D97-AF65-F5344CB8AC3E}">
        <p14:creationId xmlns:p14="http://schemas.microsoft.com/office/powerpoint/2010/main" val="5318813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0" y="235974"/>
            <a:ext cx="10440555" cy="6485501"/>
          </a:xfrm>
        </p:spPr>
        <p:txBody>
          <a:bodyPr>
            <a:normAutofit/>
          </a:bodyPr>
          <a:lstStyle/>
          <a:p>
            <a:pPr marL="0" indent="0" algn="justLow" rtl="1">
              <a:buNone/>
            </a:pPr>
            <a:r>
              <a:rPr lang="fa-IR" b="1" dirty="0"/>
              <a:t>تغییر اقلیم</a:t>
            </a:r>
            <a:endParaRPr lang="en-US" dirty="0"/>
          </a:p>
          <a:p>
            <a:pPr marL="0" indent="0" algn="justLow" rtl="1">
              <a:buNone/>
            </a:pPr>
            <a:r>
              <a:rPr lang="fa-IR" dirty="0"/>
              <a:t>شرایط آب و هوایی یک منطقه جغرافیایی نظیر دما، رطوبت، فشار، اتمسفر، باد، بارش و سایر مشخصه‌های هواشناسی در مدت زمانی نسبتاً طولانی بیانگر اقلیم آن منطقه است.</a:t>
            </a:r>
          </a:p>
          <a:p>
            <a:pPr marL="0" indent="0" algn="justLow" rtl="1">
              <a:buNone/>
            </a:pPr>
            <a:r>
              <a:rPr lang="fa-IR" dirty="0"/>
              <a:t>هر تغییری مشخص در الگوهای مورد انتظار برای وضعیت میانگین آب ‌و هوایی، که در طولانی ‌مدت در یک منطقه خاص یا برای کل اقلیم جهانی رخ بدهد، تغییر اقلیم گفته می شود.</a:t>
            </a:r>
          </a:p>
          <a:p>
            <a:pPr marL="0" indent="0" algn="justLow" rtl="1">
              <a:buNone/>
            </a:pPr>
            <a:r>
              <a:rPr lang="fa-IR" dirty="0"/>
              <a:t>در قرن گذشته دمای کره زمین بین 1.2 تا 1.4 درجه فارنهایت افزایش یافته است که این شواهد نشان دهنده  وقوع تغییرات اقلیمی است.</a:t>
            </a:r>
            <a:endParaRPr lang="en-US" dirty="0"/>
          </a:p>
          <a:p>
            <a:pPr marL="0" indent="0" algn="justLow" rtl="1">
              <a:buNone/>
            </a:pPr>
            <a:r>
              <a:rPr lang="fa-IR" dirty="0"/>
              <a:t>تغییر اقلیم یک اتفاق طبیعی است و از بدو خلقت طبیعت بطورمداوم اتفاق افتاده است. در میلیونها سال، جهان ما گرمتر و سردتر از آنچه که امروز هست، بوده است. این پدیده در اثر تغییر در جریان­های اقیانوسی، فعالیت­های خورشیدی، فوران­های آتشفشانی و ...رخ داده است.</a:t>
            </a:r>
          </a:p>
          <a:p>
            <a:pPr marL="0" indent="0" algn="justLow" rtl="1">
              <a:buNone/>
            </a:pPr>
            <a:r>
              <a:rPr lang="fa-IR" dirty="0"/>
              <a:t>زمین معمولاً خودش دمای خود را تنظیم می­کند و بین انرژی دریافتی (از خورشید) و خارج شده از خود (انعکاس بخشی از انرژی دریافتی)، تعادل برقرار می­کند. این پدیده توسط گازهای گلخانه­ای اتفاق می­افتد که به این دلیل به آنها پتوی زمین نیز گفته می­شود. این گازها که در جو زمین وجود دارند به نور خورشید اجازه ورود می­دهند اما امواج گرمایی را جذب می­کنند.</a:t>
            </a:r>
          </a:p>
        </p:txBody>
      </p:sp>
    </p:spTree>
    <p:extLst>
      <p:ext uri="{BB962C8B-B14F-4D97-AF65-F5344CB8AC3E}">
        <p14:creationId xmlns:p14="http://schemas.microsoft.com/office/powerpoint/2010/main" val="3448360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dirty="0"/>
              <a:t>به دلیل استفاده روز افزون از منابع تولیدکننده گازهای گلخانه­ای به ویژه در حوزه­های صنعتی، کشاورزی و حمل و نقل، میزان تولید این گازها در دنیا افزایش یافته و برضخامت آنها در جو افزوده شده است. با افزایش ضخامت گازهای گلخانه­ای میزان انرژی گرمایی جذب شده توسط آنها نیز افزایش یافته و انعکاس این گرما به سطح کره زمین باعث افزایش دمای آن شده است. </a:t>
            </a:r>
          </a:p>
          <a:p>
            <a:pPr marL="0" indent="0" algn="justLow" rtl="1">
              <a:buNone/>
            </a:pPr>
            <a:endParaRPr lang="fa-IR" dirty="0"/>
          </a:p>
        </p:txBody>
      </p:sp>
    </p:spTree>
    <p:extLst>
      <p:ext uri="{BB962C8B-B14F-4D97-AF65-F5344CB8AC3E}">
        <p14:creationId xmlns:p14="http://schemas.microsoft.com/office/powerpoint/2010/main" val="30346435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5152572" y="0"/>
            <a:ext cx="5287984" cy="6721476"/>
          </a:xfrm>
        </p:spPr>
        <p:txBody>
          <a:bodyPr>
            <a:normAutofit lnSpcReduction="10000"/>
          </a:bodyPr>
          <a:lstStyle/>
          <a:p>
            <a:pPr marL="0" indent="0" algn="justLow" rtl="1">
              <a:buNone/>
            </a:pPr>
            <a:r>
              <a:rPr lang="fa-IR" b="1" dirty="0"/>
              <a:t>اثرات تغییر اقلیم:</a:t>
            </a:r>
          </a:p>
          <a:p>
            <a:pPr algn="justLow" rtl="1">
              <a:buFont typeface="Wingdings" panose="05000000000000000000" pitchFamily="2" charset="2"/>
              <a:buChar char="ü"/>
            </a:pPr>
            <a:r>
              <a:rPr lang="fa-IR" dirty="0"/>
              <a:t>به تغییر الگوهای بارندگی</a:t>
            </a:r>
          </a:p>
          <a:p>
            <a:pPr algn="justLow" rtl="1">
              <a:buFont typeface="Wingdings" panose="05000000000000000000" pitchFamily="2" charset="2"/>
              <a:buChar char="ü"/>
            </a:pPr>
            <a:r>
              <a:rPr lang="fa-IR" dirty="0"/>
              <a:t> کاهش پوشش برف و آب شدن یخ­های قطبی</a:t>
            </a:r>
          </a:p>
          <a:p>
            <a:pPr algn="justLow" rtl="1">
              <a:buFont typeface="Wingdings" panose="05000000000000000000" pitchFamily="2" charset="2"/>
              <a:buChar char="ü"/>
            </a:pPr>
            <a:r>
              <a:rPr lang="fa-IR" dirty="0"/>
              <a:t> نوسانات شدید در زمان و مکان بارندگی­ها</a:t>
            </a:r>
          </a:p>
          <a:p>
            <a:pPr algn="justLow" rtl="1">
              <a:buFont typeface="Wingdings" panose="05000000000000000000" pitchFamily="2" charset="2"/>
              <a:buChar char="ü"/>
            </a:pPr>
            <a:r>
              <a:rPr lang="fa-IR" dirty="0"/>
              <a:t> افزایش سطح آب اقیانوس­ها</a:t>
            </a:r>
          </a:p>
          <a:p>
            <a:pPr algn="justLow" rtl="1">
              <a:buFont typeface="Wingdings" panose="05000000000000000000" pitchFamily="2" charset="2"/>
              <a:buChar char="ü"/>
            </a:pPr>
            <a:r>
              <a:rPr lang="fa-IR" dirty="0"/>
              <a:t> تشدید فراوانی و شدت وقوع سیلاب های مخرب</a:t>
            </a:r>
          </a:p>
          <a:p>
            <a:pPr algn="justLow" rtl="1">
              <a:buFont typeface="Wingdings" panose="05000000000000000000" pitchFamily="2" charset="2"/>
              <a:buChar char="ü"/>
            </a:pPr>
            <a:r>
              <a:rPr lang="fa-IR" dirty="0"/>
              <a:t> از بین رفتن صخره­های مرجانی</a:t>
            </a:r>
          </a:p>
          <a:p>
            <a:pPr algn="justLow" rtl="1">
              <a:buFont typeface="Wingdings" panose="05000000000000000000" pitchFamily="2" charset="2"/>
              <a:buChar char="ü"/>
            </a:pPr>
            <a:r>
              <a:rPr lang="fa-IR" dirty="0"/>
              <a:t>به خطر افتادن ادامه زندگی بسیاری از گونه­های جانوری و گیاهی</a:t>
            </a:r>
          </a:p>
          <a:p>
            <a:pPr algn="justLow" rtl="1">
              <a:buFont typeface="Wingdings" panose="05000000000000000000" pitchFamily="2" charset="2"/>
              <a:buChar char="ü"/>
            </a:pPr>
            <a:r>
              <a:rPr lang="fa-IR" dirty="0"/>
              <a:t>مهاجرت حیات وحش</a:t>
            </a:r>
          </a:p>
          <a:p>
            <a:pPr algn="justLow" rtl="1">
              <a:buFont typeface="Wingdings" panose="05000000000000000000" pitchFamily="2" charset="2"/>
              <a:buChar char="ü"/>
            </a:pPr>
            <a:r>
              <a:rPr lang="fa-IR" dirty="0"/>
              <a:t> تغییرات شدید در اکوسیستم</a:t>
            </a:r>
          </a:p>
          <a:p>
            <a:pPr algn="justLow" rtl="1">
              <a:buFont typeface="Wingdings" panose="05000000000000000000" pitchFamily="2" charset="2"/>
              <a:buChar char="ü"/>
            </a:pPr>
            <a:r>
              <a:rPr lang="fa-IR" dirty="0"/>
              <a:t> جابجایی فصول</a:t>
            </a:r>
          </a:p>
          <a:p>
            <a:pPr algn="justLow" rtl="1">
              <a:buFont typeface="Wingdings" panose="05000000000000000000" pitchFamily="2" charset="2"/>
              <a:buChar char="ü"/>
            </a:pPr>
            <a:r>
              <a:rPr lang="fa-IR" dirty="0"/>
              <a:t> گل­دهی زود هنگام درختان</a:t>
            </a:r>
          </a:p>
        </p:txBody>
      </p:sp>
      <p:sp>
        <p:nvSpPr>
          <p:cNvPr id="11" name="Content Placeholder 8"/>
          <p:cNvSpPr txBox="1">
            <a:spLocks/>
          </p:cNvSpPr>
          <p:nvPr/>
        </p:nvSpPr>
        <p:spPr>
          <a:xfrm>
            <a:off x="275771" y="181109"/>
            <a:ext cx="4876802" cy="648550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Low" rtl="1">
              <a:buFont typeface="Wingdings" panose="05000000000000000000" pitchFamily="2" charset="2"/>
              <a:buChar char="ü"/>
            </a:pPr>
            <a:r>
              <a:rPr lang="fa-IR" dirty="0"/>
              <a:t> خشکسالی و بیابان­زایی</a:t>
            </a:r>
          </a:p>
          <a:p>
            <a:pPr algn="justLow" rtl="1">
              <a:buFont typeface="Wingdings" panose="05000000000000000000" pitchFamily="2" charset="2"/>
              <a:buChar char="ü"/>
            </a:pPr>
            <a:r>
              <a:rPr lang="fa-IR" dirty="0"/>
              <a:t>افزایش موارد وقوع آب و هوای سخت</a:t>
            </a:r>
          </a:p>
          <a:p>
            <a:pPr algn="justLow" rtl="1">
              <a:buFont typeface="Wingdings" panose="05000000000000000000" pitchFamily="2" charset="2"/>
              <a:buChar char="ü"/>
            </a:pPr>
            <a:r>
              <a:rPr lang="fa-IR" dirty="0"/>
              <a:t> افزایش مشکلات مرتبط با دما</a:t>
            </a:r>
          </a:p>
          <a:p>
            <a:pPr algn="justLow" rtl="1">
              <a:buFont typeface="Wingdings" panose="05000000000000000000" pitchFamily="2" charset="2"/>
              <a:buChar char="ü"/>
            </a:pPr>
            <a:r>
              <a:rPr lang="fa-IR" dirty="0"/>
              <a:t> افزایش آلودگی هوا</a:t>
            </a:r>
          </a:p>
          <a:p>
            <a:pPr algn="justLow" rtl="1">
              <a:buFont typeface="Wingdings" panose="05000000000000000000" pitchFamily="2" charset="2"/>
              <a:buChar char="ü"/>
            </a:pPr>
            <a:r>
              <a:rPr lang="fa-IR" dirty="0"/>
              <a:t>افزایش بیماری­های منتقله از طریق آب و غذا</a:t>
            </a:r>
          </a:p>
          <a:p>
            <a:pPr algn="justLow" rtl="1">
              <a:buFont typeface="Wingdings" panose="05000000000000000000" pitchFamily="2" charset="2"/>
              <a:buChar char="ü"/>
            </a:pPr>
            <a:r>
              <a:rPr lang="fa-IR" dirty="0"/>
              <a:t>تغییر الگوی انتشار و افزایش بیماری­های منتقله توسط حشرات و جوندگان</a:t>
            </a:r>
          </a:p>
          <a:p>
            <a:pPr algn="justLow" rtl="1">
              <a:buFont typeface="Wingdings" panose="05000000000000000000" pitchFamily="2" charset="2"/>
              <a:buChar char="ü"/>
            </a:pPr>
            <a:r>
              <a:rPr lang="fa-IR" dirty="0"/>
              <a:t>کاهش ذخیره آب و غذا و مشکلات مرتبط با آنها</a:t>
            </a:r>
          </a:p>
          <a:p>
            <a:pPr algn="justLow" rtl="1">
              <a:buFont typeface="Wingdings" panose="05000000000000000000" pitchFamily="2" charset="2"/>
              <a:buChar char="ü"/>
            </a:pPr>
            <a:r>
              <a:rPr lang="fa-IR" dirty="0"/>
              <a:t>افزایش آلرژنها</a:t>
            </a:r>
          </a:p>
          <a:p>
            <a:pPr algn="justLow" rtl="1">
              <a:buFont typeface="Wingdings" panose="05000000000000000000" pitchFamily="2" charset="2"/>
              <a:buChar char="ü"/>
            </a:pPr>
            <a:r>
              <a:rPr lang="fa-IR" dirty="0"/>
              <a:t>جابجایی جمعیت</a:t>
            </a:r>
          </a:p>
          <a:p>
            <a:pPr algn="justLow" rtl="1">
              <a:buFont typeface="Wingdings" panose="05000000000000000000" pitchFamily="2" charset="2"/>
              <a:buChar char="ü"/>
            </a:pPr>
            <a:r>
              <a:rPr lang="fa-IR" dirty="0"/>
              <a:t>اثرات روانشناختی</a:t>
            </a:r>
          </a:p>
        </p:txBody>
      </p:sp>
    </p:spTree>
    <p:extLst>
      <p:ext uri="{BB962C8B-B14F-4D97-AF65-F5344CB8AC3E}">
        <p14:creationId xmlns:p14="http://schemas.microsoft.com/office/powerpoint/2010/main" val="34494365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b="1" dirty="0"/>
              <a:t>پیشگیری از وقوع تغییر اقلیم و یا کند شدن روندآن:</a:t>
            </a:r>
          </a:p>
          <a:p>
            <a:pPr marL="0" indent="0" algn="justLow" rtl="1">
              <a:buNone/>
            </a:pPr>
            <a:endParaRPr lang="fa-IR" b="1" dirty="0"/>
          </a:p>
          <a:p>
            <a:pPr algn="justLow" rtl="1">
              <a:buFont typeface="Wingdings" panose="05000000000000000000" pitchFamily="2" charset="2"/>
              <a:buChar char="ü"/>
            </a:pPr>
            <a:r>
              <a:rPr lang="fa-IR" dirty="0"/>
              <a:t> کاهش انتشار گازهای گلخانه­ای (بهینه­سازی مصرف سوخت و استفاده از انرژی­های تجدیدپذیر) </a:t>
            </a:r>
          </a:p>
          <a:p>
            <a:pPr algn="justLow" rtl="1">
              <a:buFont typeface="Wingdings" panose="05000000000000000000" pitchFamily="2" charset="2"/>
              <a:buChar char="ü"/>
            </a:pPr>
            <a:r>
              <a:rPr lang="fa-IR" dirty="0"/>
              <a:t>با گسترش تکنولوژی­های جدید کشاورزی</a:t>
            </a:r>
          </a:p>
          <a:p>
            <a:pPr algn="justLow" rtl="1">
              <a:buFont typeface="Wingdings" panose="05000000000000000000" pitchFamily="2" charset="2"/>
              <a:buChar char="ü"/>
            </a:pPr>
            <a:r>
              <a:rPr lang="fa-IR" dirty="0"/>
              <a:t>مدیریت بهینه منابع آب</a:t>
            </a:r>
          </a:p>
          <a:p>
            <a:pPr algn="justLow" rtl="1">
              <a:buFont typeface="Wingdings" panose="05000000000000000000" pitchFamily="2" charset="2"/>
              <a:buChar char="ü"/>
            </a:pPr>
            <a:r>
              <a:rPr lang="fa-IR" dirty="0"/>
              <a:t>تغییر الگوی کشت محصولات کشاورزی و تامین امنیت غذائی</a:t>
            </a:r>
          </a:p>
          <a:p>
            <a:pPr algn="justLow" rtl="1">
              <a:buFont typeface="Wingdings" panose="05000000000000000000" pitchFamily="2" charset="2"/>
              <a:buChar char="ü"/>
            </a:pPr>
            <a:r>
              <a:rPr lang="fa-IR" dirty="0"/>
              <a:t> مدیریت منابع طبیعی و منابع زیستی (تنوع زیستی) </a:t>
            </a:r>
          </a:p>
          <a:p>
            <a:pPr marL="0" indent="0" algn="justLow" rtl="1">
              <a:buNone/>
            </a:pPr>
            <a:endParaRPr lang="fa-IR" dirty="0"/>
          </a:p>
        </p:txBody>
      </p:sp>
    </p:spTree>
    <p:extLst>
      <p:ext uri="{BB962C8B-B14F-4D97-AF65-F5344CB8AC3E}">
        <p14:creationId xmlns:p14="http://schemas.microsoft.com/office/powerpoint/2010/main" val="200816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252730F7-4DEE-3E9D-DF3F-592303A2D303}"/>
              </a:ext>
            </a:extLst>
          </p:cNvPr>
          <p:cNvSpPr>
            <a:spLocks noGrp="1" noChangeArrowheads="1"/>
          </p:cNvSpPr>
          <p:nvPr>
            <p:ph type="title"/>
          </p:nvPr>
        </p:nvSpPr>
        <p:spPr>
          <a:xfrm>
            <a:off x="3468688" y="623888"/>
            <a:ext cx="6589712" cy="1281112"/>
          </a:xfrm>
        </p:spPr>
        <p:txBody>
          <a:bodyPr/>
          <a:lstStyle/>
          <a:p>
            <a:pPr eaLnBrk="1" hangingPunct="1"/>
            <a:endParaRPr lang="en-US" altLang="en-US">
              <a:cs typeface="Tahoma" panose="020B0604030504040204" pitchFamily="34" charset="0"/>
            </a:endParaRPr>
          </a:p>
        </p:txBody>
      </p:sp>
      <p:sp>
        <p:nvSpPr>
          <p:cNvPr id="58371" name="Content Placeholder 2">
            <a:extLst>
              <a:ext uri="{FF2B5EF4-FFF2-40B4-BE49-F238E27FC236}">
                <a16:creationId xmlns:a16="http://schemas.microsoft.com/office/drawing/2014/main" id="{A7BE49B4-4134-759E-9392-A09346B4A5B8}"/>
              </a:ext>
            </a:extLst>
          </p:cNvPr>
          <p:cNvSpPr>
            <a:spLocks noGrp="1" noChangeArrowheads="1"/>
          </p:cNvSpPr>
          <p:nvPr>
            <p:ph idx="1"/>
          </p:nvPr>
        </p:nvSpPr>
        <p:spPr>
          <a:xfrm>
            <a:off x="3467100" y="2133600"/>
            <a:ext cx="6591300" cy="3778250"/>
          </a:xfrm>
        </p:spPr>
        <p:txBody>
          <a:bodyPr/>
          <a:lstStyle/>
          <a:p>
            <a:pPr eaLnBrk="1" hangingPunct="1"/>
            <a:endParaRPr lang="en-US" altLang="en-US">
              <a:cs typeface="Tahoma" panose="020B0604030504040204" pitchFamily="34" charset="0"/>
            </a:endParaRPr>
          </a:p>
        </p:txBody>
      </p:sp>
      <p:pic>
        <p:nvPicPr>
          <p:cNvPr id="58372" name="Picture 2">
            <a:extLst>
              <a:ext uri="{FF2B5EF4-FFF2-40B4-BE49-F238E27FC236}">
                <a16:creationId xmlns:a16="http://schemas.microsoft.com/office/drawing/2014/main" id="{3A7F9CEC-D432-BB7E-E09C-E6CBCA572B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8373" name="TextBox 4">
            <a:extLst>
              <a:ext uri="{FF2B5EF4-FFF2-40B4-BE49-F238E27FC236}">
                <a16:creationId xmlns:a16="http://schemas.microsoft.com/office/drawing/2014/main" id="{32A4B8CA-45A4-BF57-2448-DB343A5D5AE8}"/>
              </a:ext>
            </a:extLst>
          </p:cNvPr>
          <p:cNvSpPr txBox="1">
            <a:spLocks noChangeArrowheads="1"/>
          </p:cNvSpPr>
          <p:nvPr/>
        </p:nvSpPr>
        <p:spPr bwMode="auto">
          <a:xfrm>
            <a:off x="2438400" y="2841625"/>
            <a:ext cx="68421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600">
                <a:solidFill>
                  <a:srgbClr val="FFFF00"/>
                </a:solidFill>
                <a:latin typeface="Trebuchet MS" panose="020B0603020202020204" pitchFamily="34" charset="0"/>
                <a:cs typeface="B Titr" panose="00000700000000000000" pitchFamily="2" charset="-78"/>
              </a:rPr>
              <a:t>Ask for </a:t>
            </a:r>
          </a:p>
          <a:p>
            <a:pPr algn="ctr" eaLnBrk="1" hangingPunct="1">
              <a:lnSpc>
                <a:spcPct val="100000"/>
              </a:lnSpc>
              <a:spcBef>
                <a:spcPct val="0"/>
              </a:spcBef>
              <a:buFontTx/>
              <a:buNone/>
            </a:pPr>
            <a:r>
              <a:rPr lang="en-US" altLang="en-US" sz="3600">
                <a:solidFill>
                  <a:srgbClr val="FFFF00"/>
                </a:solidFill>
                <a:latin typeface="Trebuchet MS" panose="020B0603020202020204" pitchFamily="34" charset="0"/>
                <a:cs typeface="B Titr" panose="00000700000000000000" pitchFamily="2" charset="-78"/>
              </a:rPr>
              <a:t>Comments and questions !!</a:t>
            </a:r>
            <a:endParaRPr lang="en-US" altLang="en-US" sz="3600">
              <a:solidFill>
                <a:srgbClr val="FFFF00"/>
              </a:solidFill>
              <a:latin typeface="Trebuchet MS" panose="020B0603020202020204" pitchFamily="34" charset="0"/>
              <a:cs typeface="Arial" panose="020B0604020202020204" pitchFamily="34" charset="0"/>
            </a:endParaRPr>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a:bodyPr>
          <a:lstStyle/>
          <a:p>
            <a:pPr marL="0" indent="0" algn="justLow" rtl="1">
              <a:buNone/>
            </a:pPr>
            <a:r>
              <a:rPr lang="fa-IR" b="1" dirty="0"/>
              <a:t>سیلاب ها </a:t>
            </a:r>
            <a:r>
              <a:rPr lang="fa-IR" dirty="0"/>
              <a:t>(سیلهای ناگهانی) بسیار سریع و معمولاً به دنبال بارش شدید باران و تگرگ، شکسته شدن سدها و سازه های ذخیره آب، آزاد شدن حجم زیاد آب ذخیره شده در پشت آوارها و یخچال ها ایجاد می شوند. </a:t>
            </a:r>
          </a:p>
          <a:p>
            <a:pPr marL="0" indent="0" algn="justLow" rtl="1">
              <a:buNone/>
            </a:pPr>
            <a:r>
              <a:rPr lang="fa-IR" dirty="0"/>
              <a:t>این نوع سیل ها در عرض مدت کوتاهی و گاهی حتی 15 دقیقه بعد از شروع بارش اتفاق می افتند. بنابراین زمان برای پیش بینی، صدور هشدار و تخلیه بسیار محدود است. </a:t>
            </a:r>
          </a:p>
          <a:p>
            <a:pPr marL="0" indent="0" algn="justLow" rtl="1">
              <a:buNone/>
            </a:pPr>
            <a:r>
              <a:rPr lang="fa-IR" b="1" dirty="0"/>
              <a:t>سیل های ساحلی </a:t>
            </a:r>
            <a:r>
              <a:rPr lang="fa-IR" dirty="0"/>
              <a:t>در مناطق ساحلی و به دنبال سایر انواع مخاطرات طبیعی مثل هاریکن ها، گردبادها، طوفان های دریایی و سونامی ها اتفاق می افتند. </a:t>
            </a:r>
            <a:endParaRPr lang="en-US" dirty="0"/>
          </a:p>
          <a:p>
            <a:pPr marL="0" indent="0" algn="justLow" rtl="1">
              <a:buNone/>
            </a:pPr>
            <a:r>
              <a:rPr lang="fa-IR" dirty="0"/>
              <a:t>سیل</a:t>
            </a:r>
            <a:r>
              <a:rPr lang="en-US" dirty="0"/>
              <a:t> </a:t>
            </a:r>
            <a:r>
              <a:rPr lang="fa-IR" dirty="0"/>
              <a:t>ها بر اثر بارندگی زیاد (باران، برف و تگرگ) و یا ذوب شدن برف و یخ، افزایش سطح آب (آب دریا یا آب جاری، معمولا به دنبال افتادن زمین</a:t>
            </a:r>
            <a:r>
              <a:rPr lang="en-US" dirty="0"/>
              <a:t> </a:t>
            </a:r>
            <a:r>
              <a:rPr lang="fa-IR" dirty="0"/>
              <a:t>لغزه در آب، آتش</a:t>
            </a:r>
            <a:r>
              <a:rPr lang="en-US" dirty="0"/>
              <a:t> </a:t>
            </a:r>
            <a:r>
              <a:rPr lang="fa-IR" dirty="0"/>
              <a:t>فشان</a:t>
            </a:r>
            <a:r>
              <a:rPr lang="en-US" dirty="0"/>
              <a:t> </a:t>
            </a:r>
            <a:r>
              <a:rPr lang="fa-IR" dirty="0"/>
              <a:t>ها و زلزله</a:t>
            </a:r>
            <a:r>
              <a:rPr lang="en-US" dirty="0"/>
              <a:t> </a:t>
            </a:r>
            <a:r>
              <a:rPr lang="fa-IR" dirty="0"/>
              <a:t>های زیر دریا)، شکستن سازه</a:t>
            </a:r>
            <a:r>
              <a:rPr lang="en-US" dirty="0"/>
              <a:t> </a:t>
            </a:r>
            <a:r>
              <a:rPr lang="fa-IR" dirty="0"/>
              <a:t>های ذخیره کننده و نگهدارنده آب (شکستن سدها، شکستن دیوارهای ساحلی، شکسته شدن یخچال</a:t>
            </a:r>
            <a:r>
              <a:rPr lang="en-US" dirty="0"/>
              <a:t> </a:t>
            </a:r>
            <a:r>
              <a:rPr lang="fa-IR" dirty="0"/>
              <a:t>های طبیعی) یا بر اثر کاهش میزان جذب طبیعی خاک اتفاق می</a:t>
            </a:r>
            <a:r>
              <a:rPr lang="en-US" dirty="0"/>
              <a:t> </a:t>
            </a:r>
            <a:r>
              <a:rPr lang="fa-IR" dirty="0"/>
              <a:t>افتند </a:t>
            </a:r>
            <a:r>
              <a:rPr lang="en-US" dirty="0"/>
              <a:t>. </a:t>
            </a:r>
            <a:r>
              <a:rPr lang="fa-IR" dirty="0"/>
              <a:t>تغییرات آب و هوایی، تخریب مراتع و جنگل</a:t>
            </a:r>
            <a:r>
              <a:rPr lang="en-US" dirty="0"/>
              <a:t> </a:t>
            </a:r>
            <a:r>
              <a:rPr lang="fa-IR" dirty="0"/>
              <a:t>ها، افزایش ساخت و سازهای ناایمن در مناطق مستعد سیل و عوامل انسان ساخت متعدد در دهه</a:t>
            </a:r>
            <a:r>
              <a:rPr lang="en-US" dirty="0"/>
              <a:t> </a:t>
            </a:r>
            <a:r>
              <a:rPr lang="fa-IR" dirty="0"/>
              <a:t>های اخیر نه تنها موجب افزایش احتمال وقوع سیل</a:t>
            </a:r>
            <a:r>
              <a:rPr lang="en-US" dirty="0"/>
              <a:t> </a:t>
            </a:r>
            <a:r>
              <a:rPr lang="fa-IR" dirty="0"/>
              <a:t>ها و سیلاب</a:t>
            </a:r>
            <a:r>
              <a:rPr lang="en-US" dirty="0"/>
              <a:t> </a:t>
            </a:r>
            <a:r>
              <a:rPr lang="fa-IR" dirty="0"/>
              <a:t>ها گشته بلکه آسیب</a:t>
            </a:r>
            <a:r>
              <a:rPr lang="en-US" dirty="0"/>
              <a:t> </a:t>
            </a:r>
            <a:r>
              <a:rPr lang="fa-IR" dirty="0"/>
              <a:t>پذیری جوامع را نیز افزایش داده است.</a:t>
            </a:r>
          </a:p>
        </p:txBody>
      </p:sp>
    </p:spTree>
    <p:extLst>
      <p:ext uri="{BB962C8B-B14F-4D97-AF65-F5344CB8AC3E}">
        <p14:creationId xmlns:p14="http://schemas.microsoft.com/office/powerpoint/2010/main" val="2999323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103239" y="235974"/>
            <a:ext cx="10337316" cy="6485501"/>
          </a:xfrm>
        </p:spPr>
        <p:txBody>
          <a:bodyPr>
            <a:normAutofit/>
          </a:bodyPr>
          <a:lstStyle/>
          <a:p>
            <a:pPr marL="0" indent="0" algn="justLow" rtl="1">
              <a:buNone/>
            </a:pPr>
            <a:r>
              <a:rPr lang="fa-IR" b="1" dirty="0"/>
              <a:t>اثرات سلامتی سیل:</a:t>
            </a:r>
          </a:p>
          <a:p>
            <a:pPr algn="justLow" rtl="1">
              <a:buFont typeface="Wingdings" panose="05000000000000000000" pitchFamily="2" charset="2"/>
              <a:buChar char="ü"/>
            </a:pPr>
            <a:r>
              <a:rPr lang="ar-SA" dirty="0"/>
              <a:t>غرق­شدگي</a:t>
            </a:r>
            <a:r>
              <a:rPr lang="fa-IR" dirty="0"/>
              <a:t>(</a:t>
            </a:r>
            <a:r>
              <a:rPr lang="ar-SA" dirty="0"/>
              <a:t>اولین علت منجر به مرگ در هنگام سيل</a:t>
            </a:r>
            <a:r>
              <a:rPr lang="fa-IR" dirty="0"/>
              <a:t>)</a:t>
            </a:r>
            <a:endParaRPr lang="fa-IR" b="1" dirty="0"/>
          </a:p>
          <a:p>
            <a:pPr algn="justLow" rtl="1">
              <a:buFont typeface="Wingdings" panose="05000000000000000000" pitchFamily="2" charset="2"/>
              <a:buChar char="ü"/>
            </a:pPr>
            <a:r>
              <a:rPr lang="fa-IR" dirty="0"/>
              <a:t>مصدومیت در اثر </a:t>
            </a:r>
            <a:r>
              <a:rPr lang="ar-SA" dirty="0"/>
              <a:t>ريزش ساختمان­ها </a:t>
            </a:r>
            <a:endParaRPr lang="fa-IR" dirty="0"/>
          </a:p>
          <a:p>
            <a:pPr algn="justLow" rtl="1">
              <a:buFont typeface="Wingdings" panose="05000000000000000000" pitchFamily="2" charset="2"/>
              <a:buChar char="ü"/>
            </a:pPr>
            <a:r>
              <a:rPr lang="ar-SA" dirty="0"/>
              <a:t>مصدومیت­ </a:t>
            </a:r>
            <a:r>
              <a:rPr lang="fa-IR" dirty="0"/>
              <a:t>در اثر برخورد اشیاء متحرک در جریان سیل</a:t>
            </a:r>
          </a:p>
          <a:p>
            <a:pPr algn="justLow" rtl="1">
              <a:buFont typeface="Wingdings" panose="05000000000000000000" pitchFamily="2" charset="2"/>
              <a:buChar char="ü"/>
            </a:pPr>
            <a:r>
              <a:rPr lang="fa-IR" dirty="0"/>
              <a:t>برق­گرفتگی به دليل افتادن سيم­هاي برق در آّب </a:t>
            </a:r>
          </a:p>
          <a:p>
            <a:pPr algn="justLow" rtl="1">
              <a:buFont typeface="Wingdings" panose="05000000000000000000" pitchFamily="2" charset="2"/>
              <a:buChar char="ü"/>
            </a:pPr>
            <a:r>
              <a:rPr lang="fa-IR" sz="2400" dirty="0"/>
              <a:t>سوختگي­ها و انفجارات در اثر آسيب به خطوط گاز، خطوط نيرو و تانك­هاي ذخيره مواد شيميايي</a:t>
            </a:r>
          </a:p>
          <a:p>
            <a:pPr algn="justLow" rtl="1">
              <a:buFont typeface="Wingdings" panose="05000000000000000000" pitchFamily="2" charset="2"/>
              <a:buChar char="ü"/>
            </a:pPr>
            <a:r>
              <a:rPr lang="ar-SA" dirty="0"/>
              <a:t>آلودگي آب </a:t>
            </a:r>
            <a:r>
              <a:rPr lang="fa-IR" dirty="0"/>
              <a:t>با عوامل بیماریزا (</a:t>
            </a:r>
            <a:r>
              <a:rPr lang="ar-SA" dirty="0"/>
              <a:t>اشريشيا كولي، شيگلا، سالمونلا و ويروس هپاتيت</a:t>
            </a:r>
            <a:r>
              <a:rPr lang="en-US" dirty="0"/>
              <a:t>A</a:t>
            </a:r>
            <a:r>
              <a:rPr lang="fa-IR" dirty="0"/>
              <a:t>)</a:t>
            </a:r>
            <a:r>
              <a:rPr lang="ar-SA" dirty="0"/>
              <a:t> </a:t>
            </a:r>
            <a:endParaRPr lang="fa-IR" dirty="0"/>
          </a:p>
          <a:p>
            <a:pPr algn="justLow" rtl="1">
              <a:buFont typeface="Wingdings" panose="05000000000000000000" pitchFamily="2" charset="2"/>
              <a:buChar char="ü"/>
            </a:pPr>
            <a:r>
              <a:rPr lang="ar-SA" dirty="0"/>
              <a:t>انتشار مواد شيميايي </a:t>
            </a:r>
            <a:r>
              <a:rPr lang="fa-IR" dirty="0"/>
              <a:t>در اثر </a:t>
            </a:r>
            <a:r>
              <a:rPr lang="ar-SA" dirty="0"/>
              <a:t>ورود سيل</a:t>
            </a:r>
            <a:r>
              <a:rPr lang="fa-IR" dirty="0"/>
              <a:t> </a:t>
            </a:r>
            <a:r>
              <a:rPr lang="ar-SA" dirty="0"/>
              <a:t>به کارخانه های صنعتی باعث می شود. </a:t>
            </a:r>
            <a:endParaRPr lang="fa-IR" dirty="0"/>
          </a:p>
          <a:p>
            <a:pPr algn="justLow" rtl="1">
              <a:buFont typeface="Wingdings" panose="05000000000000000000" pitchFamily="2" charset="2"/>
              <a:buChar char="ü"/>
            </a:pPr>
            <a:r>
              <a:rPr lang="fa-IR" dirty="0"/>
              <a:t>افزایش موارد حیوان </a:t>
            </a:r>
            <a:r>
              <a:rPr lang="ar-SA" dirty="0"/>
              <a:t>گزيدگي </a:t>
            </a:r>
            <a:r>
              <a:rPr lang="fa-IR" dirty="0"/>
              <a:t>در اثر جابجایی حیوانات ناشی از سیل</a:t>
            </a:r>
          </a:p>
          <a:p>
            <a:pPr algn="justLow" rtl="1">
              <a:buFont typeface="Wingdings" panose="05000000000000000000" pitchFamily="2" charset="2"/>
              <a:buChar char="ü"/>
            </a:pPr>
            <a:r>
              <a:rPr lang="fa-IR" dirty="0"/>
              <a:t>طغیان </a:t>
            </a:r>
            <a:r>
              <a:rPr lang="ar-SA" dirty="0"/>
              <a:t>بيماري­هاي مشترک بین انسان و دام </a:t>
            </a:r>
            <a:r>
              <a:rPr lang="fa-IR" dirty="0"/>
              <a:t>(</a:t>
            </a:r>
            <a:r>
              <a:rPr lang="ar-SA" dirty="0"/>
              <a:t>هاري، سل، آنفلوانزاي پرندگان</a:t>
            </a:r>
            <a:r>
              <a:rPr lang="fa-IR" dirty="0"/>
              <a:t>)</a:t>
            </a:r>
          </a:p>
          <a:p>
            <a:pPr algn="justLow" rtl="1">
              <a:buFont typeface="Wingdings" panose="05000000000000000000" pitchFamily="2" charset="2"/>
              <a:buChar char="ü"/>
            </a:pPr>
            <a:r>
              <a:rPr lang="fa-IR" dirty="0"/>
              <a:t>آسیب های اقتصادی</a:t>
            </a:r>
          </a:p>
          <a:p>
            <a:pPr algn="justLow" rtl="1">
              <a:buFont typeface="Wingdings" panose="05000000000000000000" pitchFamily="2" charset="2"/>
              <a:buChar char="ü"/>
            </a:pPr>
            <a:r>
              <a:rPr lang="fa-IR" dirty="0"/>
              <a:t>افزایش موارد خشونت، سرقت، مزاحمت و ...</a:t>
            </a:r>
          </a:p>
        </p:txBody>
      </p:sp>
    </p:spTree>
    <p:extLst>
      <p:ext uri="{BB962C8B-B14F-4D97-AF65-F5344CB8AC3E}">
        <p14:creationId xmlns:p14="http://schemas.microsoft.com/office/powerpoint/2010/main" val="3851632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0" y="235974"/>
            <a:ext cx="10440555" cy="6485501"/>
          </a:xfrm>
        </p:spPr>
        <p:txBody>
          <a:bodyPr>
            <a:normAutofit/>
          </a:bodyPr>
          <a:lstStyle/>
          <a:p>
            <a:pPr marL="0" indent="0" algn="justLow" rtl="1">
              <a:buNone/>
            </a:pPr>
            <a:r>
              <a:rPr lang="fa-IR" b="1" dirty="0"/>
              <a:t>پیشگیری، پیش بینی و کاهش آسیب پذیری در مقابل سیل:</a:t>
            </a:r>
          </a:p>
          <a:p>
            <a:pPr marL="0" indent="0" algn="justLow" rtl="1">
              <a:buNone/>
            </a:pPr>
            <a:endParaRPr lang="fa-IR" b="1" dirty="0"/>
          </a:p>
          <a:p>
            <a:pPr algn="justLow" rtl="1">
              <a:buFont typeface="Wingdings" panose="05000000000000000000" pitchFamily="2" charset="2"/>
              <a:buChar char="ü"/>
            </a:pPr>
            <a:r>
              <a:rPr lang="ar-SA" dirty="0"/>
              <a:t>متوقف ساختن اقدامات و رفتارهای تخریب کننده محیط زیست</a:t>
            </a:r>
            <a:endParaRPr lang="fa-IR" dirty="0"/>
          </a:p>
          <a:p>
            <a:pPr algn="justLow" rtl="1">
              <a:buFont typeface="Wingdings" panose="05000000000000000000" pitchFamily="2" charset="2"/>
              <a:buChar char="ü"/>
            </a:pPr>
            <a:r>
              <a:rPr lang="ar-SA" dirty="0"/>
              <a:t>ساختن سدها، خاکریزها، سیل بندها، حفاظ­های ساحلی و کنار رودخانه</a:t>
            </a:r>
            <a:r>
              <a:rPr lang="fa-IR" dirty="0"/>
              <a:t> </a:t>
            </a:r>
            <a:r>
              <a:rPr lang="ar-SA" dirty="0"/>
              <a:t>ها</a:t>
            </a:r>
            <a:endParaRPr lang="fa-IR" dirty="0"/>
          </a:p>
          <a:p>
            <a:pPr algn="justLow" rtl="1">
              <a:buFont typeface="Wingdings" panose="05000000000000000000" pitchFamily="2" charset="2"/>
              <a:buChar char="ü"/>
            </a:pPr>
            <a:r>
              <a:rPr lang="ar-SA" dirty="0"/>
              <a:t> زهکشی و تسهیل عبور آب در مسیرهای سیل و سیلاب­ها</a:t>
            </a:r>
            <a:endParaRPr lang="fa-IR" dirty="0"/>
          </a:p>
          <a:p>
            <a:pPr algn="justLow" rtl="1">
              <a:buFont typeface="Wingdings" panose="05000000000000000000" pitchFamily="2" charset="2"/>
              <a:buChar char="ü"/>
            </a:pPr>
            <a:r>
              <a:rPr lang="ar-SA" dirty="0"/>
              <a:t>با پیش­بینی وقوع سیل­ها و سیلاب­ها</a:t>
            </a:r>
            <a:endParaRPr lang="fa-IR" dirty="0"/>
          </a:p>
          <a:p>
            <a:pPr algn="justLow" rtl="1">
              <a:buFont typeface="Wingdings" panose="05000000000000000000" pitchFamily="2" charset="2"/>
              <a:buChar char="ü"/>
            </a:pPr>
            <a:r>
              <a:rPr lang="ar-SA" dirty="0"/>
              <a:t> صدور به موقع هشدارها و رساندن آنها به مردم مناطق در معرض خطر</a:t>
            </a:r>
            <a:endParaRPr lang="fa-IR" dirty="0"/>
          </a:p>
          <a:p>
            <a:pPr algn="justLow" rtl="1">
              <a:buFont typeface="Wingdings" panose="05000000000000000000" pitchFamily="2" charset="2"/>
              <a:buChar char="ü"/>
            </a:pPr>
            <a:r>
              <a:rPr lang="ar-SA" dirty="0"/>
              <a:t> آموزش مردم در خصوص روش­های پیشگیری و کاهش اثرات سیل­ها و توجه به هشدارها</a:t>
            </a:r>
            <a:endParaRPr lang="fa-IR" dirty="0"/>
          </a:p>
          <a:p>
            <a:pPr algn="justLow" rtl="1">
              <a:buFont typeface="Wingdings" panose="05000000000000000000" pitchFamily="2" charset="2"/>
              <a:buChar char="ü"/>
            </a:pPr>
            <a:r>
              <a:rPr lang="ar-SA" dirty="0"/>
              <a:t> انجام اقدامات حفاظتی فوری </a:t>
            </a:r>
            <a:endParaRPr lang="fa-IR" dirty="0"/>
          </a:p>
          <a:p>
            <a:pPr algn="justLow" rtl="1">
              <a:buFont typeface="Wingdings" panose="05000000000000000000" pitchFamily="2" charset="2"/>
              <a:buChar char="ü"/>
            </a:pPr>
            <a:r>
              <a:rPr lang="ar-SA" dirty="0"/>
              <a:t> ارائه خدمات مورد نیاز بلافاصله پس از وقوع سیل­ها م</a:t>
            </a:r>
            <a:endParaRPr lang="fa-IR" dirty="0"/>
          </a:p>
          <a:p>
            <a:pPr algn="justLow" rtl="1">
              <a:buFont typeface="Wingdings" panose="05000000000000000000" pitchFamily="2" charset="2"/>
              <a:buChar char="ü"/>
            </a:pPr>
            <a:r>
              <a:rPr lang="ar-SA" dirty="0"/>
              <a:t> </a:t>
            </a:r>
            <a:r>
              <a:rPr lang="fa-IR" dirty="0"/>
              <a:t>بیمه سیل به عنوان یکی از اقدامات بسیار مهم برای مدیریت خطر سیل­ها</a:t>
            </a:r>
            <a:endParaRPr lang="fa-IR" b="1" dirty="0"/>
          </a:p>
        </p:txBody>
      </p:sp>
    </p:spTree>
    <p:extLst>
      <p:ext uri="{BB962C8B-B14F-4D97-AF65-F5344CB8AC3E}">
        <p14:creationId xmlns:p14="http://schemas.microsoft.com/office/powerpoint/2010/main" val="616806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707886"/>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sp>
        <p:nvSpPr>
          <p:cNvPr id="9" name="Content Placeholder 8"/>
          <p:cNvSpPr>
            <a:spLocks noGrp="1"/>
          </p:cNvSpPr>
          <p:nvPr>
            <p:ph idx="1"/>
          </p:nvPr>
        </p:nvSpPr>
        <p:spPr>
          <a:xfrm>
            <a:off x="233515" y="235974"/>
            <a:ext cx="10017138" cy="6485501"/>
          </a:xfrm>
        </p:spPr>
        <p:txBody>
          <a:bodyPr>
            <a:normAutofit lnSpcReduction="10000"/>
          </a:bodyPr>
          <a:lstStyle/>
          <a:p>
            <a:pPr marL="0" lvl="0" indent="0" algn="justLow" rtl="1">
              <a:lnSpc>
                <a:spcPct val="100000"/>
              </a:lnSpc>
              <a:spcAft>
                <a:spcPts val="0"/>
              </a:spcAft>
              <a:buNone/>
            </a:pPr>
            <a:r>
              <a:rPr lang="fa-IR" sz="3000" b="1" dirty="0">
                <a:solidFill>
                  <a:srgbClr val="000000"/>
                </a:solidFill>
                <a:latin typeface="Tahoma" panose="020B0604030504040204" pitchFamily="34" charset="0"/>
                <a:ea typeface="Calibri" panose="020F0502020204030204" pitchFamily="34" charset="0"/>
                <a:cs typeface="B Nazanin" panose="00000400000000000000" pitchFamily="2" charset="-78"/>
              </a:rPr>
              <a:t>زلزله</a:t>
            </a:r>
          </a:p>
          <a:p>
            <a:pPr marL="0" lvl="0" indent="0" algn="justLow" rtl="1">
              <a:lnSpc>
                <a:spcPct val="100000"/>
              </a:lnSpc>
              <a:spcAft>
                <a:spcPts val="0"/>
              </a:spcAft>
              <a:buNone/>
            </a:pPr>
            <a:r>
              <a:rPr lang="fa-IR" dirty="0">
                <a:solidFill>
                  <a:srgbClr val="FF0000"/>
                </a:solidFill>
              </a:rPr>
              <a:t>لرزش پوسته‌ زمین، بر اثر آزاد شدن ناگهانی انرژی ذخیره شده در لیتوسفر، "زلزله یا زمین­لرزه" نامیده می‌شود</a:t>
            </a:r>
            <a:r>
              <a:rPr lang="en-US" dirty="0">
                <a:solidFill>
                  <a:srgbClr val="FF0000"/>
                </a:solidFill>
              </a:rPr>
              <a:t>.</a:t>
            </a:r>
          </a:p>
          <a:p>
            <a:pPr marL="0" lvl="0" indent="0" algn="justLow" rtl="1">
              <a:lnSpc>
                <a:spcPct val="100000"/>
              </a:lnSpc>
              <a:spcAft>
                <a:spcPts val="0"/>
              </a:spcAft>
              <a:buNone/>
            </a:pPr>
            <a:r>
              <a:rPr lang="fa-IR" dirty="0"/>
              <a:t>علت به وجود آمدن زلزله به درستی مشخص نیست. اما به نظر می</a:t>
            </a:r>
            <a:r>
              <a:rPr lang="en-US" dirty="0"/>
              <a:t> </a:t>
            </a:r>
            <a:r>
              <a:rPr lang="fa-IR" dirty="0"/>
              <a:t>رسد که  تجمع انرژی در درون زمین از یک طرف و عدم تحمل طبقات زمین برای نگهداری این انرژی از طرف دیگر موجب شکسته شدن زمین در بعضی از نقاط آن شده و انرژی از محل شکست آزاد می</a:t>
            </a:r>
            <a:r>
              <a:rPr lang="en-US" dirty="0"/>
              <a:t> </a:t>
            </a:r>
            <a:r>
              <a:rPr lang="fa-IR" dirty="0"/>
              <a:t>شود. این شکستگی و آزاد شدن انرژی که اکثراً با جابجایی زمین اتفاق می‌افتد، باعث ایجاد لرزش در زمین می‌شود. </a:t>
            </a:r>
            <a:endParaRPr lang="en-US" dirty="0"/>
          </a:p>
          <a:p>
            <a:pPr marL="0" lvl="0" indent="0" algn="justLow" rtl="1">
              <a:lnSpc>
                <a:spcPct val="100000"/>
              </a:lnSpc>
              <a:spcAft>
                <a:spcPts val="0"/>
              </a:spcAft>
              <a:buNone/>
            </a:pPr>
            <a:r>
              <a:rPr lang="fa-IR" dirty="0"/>
              <a:t>زلزله</a:t>
            </a:r>
            <a:r>
              <a:rPr lang="en-US" dirty="0"/>
              <a:t> </a:t>
            </a:r>
            <a:r>
              <a:rPr lang="fa-IR" dirty="0"/>
              <a:t>ها بر اساس </a:t>
            </a:r>
            <a:r>
              <a:rPr lang="fa-IR" dirty="0">
                <a:solidFill>
                  <a:srgbClr val="FF0000"/>
                </a:solidFill>
              </a:rPr>
              <a:t>بزرگا (با مقیاس ریشتر) و شدتشان (با مقیاس مرکالی) </a:t>
            </a:r>
            <a:r>
              <a:rPr lang="fa-IR" dirty="0"/>
              <a:t>اندازه</a:t>
            </a:r>
            <a:r>
              <a:rPr lang="en-US" dirty="0"/>
              <a:t> </a:t>
            </a:r>
            <a:r>
              <a:rPr lang="fa-IR" dirty="0"/>
              <a:t>گیری می</a:t>
            </a:r>
            <a:r>
              <a:rPr lang="en-US" dirty="0"/>
              <a:t> </a:t>
            </a:r>
            <a:r>
              <a:rPr lang="fa-IR" dirty="0"/>
              <a:t>شوند</a:t>
            </a:r>
            <a:r>
              <a:rPr lang="en-US" dirty="0"/>
              <a:t>.</a:t>
            </a:r>
          </a:p>
          <a:p>
            <a:pPr marL="0" indent="0" algn="justLow" rtl="1">
              <a:buNone/>
            </a:pPr>
            <a:r>
              <a:rPr lang="fa-IR" dirty="0"/>
              <a:t>بزرگی زمین</a:t>
            </a:r>
            <a:r>
              <a:rPr lang="en-US" dirty="0"/>
              <a:t> </a:t>
            </a:r>
            <a:r>
              <a:rPr lang="fa-IR" dirty="0"/>
              <a:t>لرزه عبارت از کل میزان انرژی آزاد شده از زمین است. شدت زمین</a:t>
            </a:r>
            <a:r>
              <a:rPr lang="en-US" dirty="0"/>
              <a:t> </a:t>
            </a:r>
            <a:r>
              <a:rPr lang="fa-IR" dirty="0"/>
              <a:t>لرزه، درجه حرکت زمین در یک مکان خاص و میزان خرابی</a:t>
            </a:r>
            <a:r>
              <a:rPr lang="en-US" dirty="0"/>
              <a:t> </a:t>
            </a:r>
            <a:r>
              <a:rPr lang="fa-IR" dirty="0"/>
              <a:t>های ناشی از زمین</a:t>
            </a:r>
            <a:r>
              <a:rPr lang="en-US" dirty="0"/>
              <a:t> </a:t>
            </a:r>
            <a:r>
              <a:rPr lang="fa-IR" dirty="0"/>
              <a:t>لرزه را مشخص می</a:t>
            </a:r>
            <a:r>
              <a:rPr lang="en-US" dirty="0"/>
              <a:t> </a:t>
            </a:r>
            <a:r>
              <a:rPr lang="fa-IR" dirty="0"/>
              <a:t>کند. </a:t>
            </a:r>
            <a:endParaRPr lang="en-US" dirty="0"/>
          </a:p>
          <a:p>
            <a:pPr marL="0" indent="0" algn="justLow" rtl="1">
              <a:buNone/>
            </a:pPr>
            <a:r>
              <a:rPr lang="fa-IR" dirty="0"/>
              <a:t>ایران هم به دلیل قرار گرفتن بر روی </a:t>
            </a:r>
            <a:r>
              <a:rPr lang="fa-IR" dirty="0">
                <a:solidFill>
                  <a:srgbClr val="FF0000"/>
                </a:solidFill>
              </a:rPr>
              <a:t>کمربند زلزله آلپ-هیمالیا </a:t>
            </a:r>
            <a:r>
              <a:rPr lang="fa-IR" dirty="0"/>
              <a:t>یکی از کشورهای لرزه­خیز جهان به شمار می­رود.</a:t>
            </a:r>
          </a:p>
        </p:txBody>
      </p:sp>
    </p:spTree>
    <p:extLst>
      <p:ext uri="{BB962C8B-B14F-4D97-AF65-F5344CB8AC3E}">
        <p14:creationId xmlns:p14="http://schemas.microsoft.com/office/powerpoint/2010/main" val="1789122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3983A27D-83CA-8782-38F7-DA5B7CE9F0EC}"/>
              </a:ext>
            </a:extLst>
          </p:cNvPr>
          <p:cNvSpPr>
            <a:spLocks noGrp="1" noChangeArrowheads="1"/>
          </p:cNvSpPr>
          <p:nvPr>
            <p:ph type="title"/>
          </p:nvPr>
        </p:nvSpPr>
        <p:spPr/>
        <p:txBody>
          <a:bodyPr/>
          <a:lstStyle/>
          <a:p>
            <a:pPr algn="ctr" eaLnBrk="1" hangingPunct="1"/>
            <a:r>
              <a:rPr lang="en-US" altLang="en-US" b="1">
                <a:latin typeface="Times New Roman" panose="02020603050405020304" pitchFamily="18" charset="0"/>
                <a:cs typeface="Times New Roman" panose="02020603050405020304" pitchFamily="18" charset="0"/>
              </a:rPr>
              <a:t>Magnitude scales</a:t>
            </a:r>
            <a:r>
              <a:rPr lang="en-US" altLang="en-US" b="1">
                <a:latin typeface="Times New Roman" panose="02020603050405020304" pitchFamily="18" charset="0"/>
              </a:rPr>
              <a:t> </a:t>
            </a:r>
            <a:br>
              <a:rPr lang="en-US" altLang="en-US" b="1">
                <a:latin typeface="Times New Roman" panose="02020603050405020304" pitchFamily="18" charset="0"/>
              </a:rPr>
            </a:br>
            <a:endParaRPr lang="en-US" altLang="en-US"/>
          </a:p>
        </p:txBody>
      </p:sp>
      <p:sp>
        <p:nvSpPr>
          <p:cNvPr id="28675" name="Content Placeholder 2">
            <a:extLst>
              <a:ext uri="{FF2B5EF4-FFF2-40B4-BE49-F238E27FC236}">
                <a16:creationId xmlns:a16="http://schemas.microsoft.com/office/drawing/2014/main" id="{17AC455E-5435-CB76-0A02-4F63FAF4BF43}"/>
              </a:ext>
            </a:extLst>
          </p:cNvPr>
          <p:cNvSpPr>
            <a:spLocks noGrp="1" noChangeArrowheads="1"/>
          </p:cNvSpPr>
          <p:nvPr>
            <p:ph idx="1"/>
          </p:nvPr>
        </p:nvSpPr>
        <p:spPr>
          <a:xfrm>
            <a:off x="-996950" y="1535113"/>
            <a:ext cx="11615738" cy="4351337"/>
          </a:xfrm>
        </p:spPr>
        <p:txBody>
          <a:bodyPr/>
          <a:lstStyle/>
          <a:p>
            <a:pPr eaLnBrk="1" hangingPunct="1">
              <a:buFont typeface="Wingdings" panose="05000000000000000000" pitchFamily="2" charset="2"/>
              <a:buNone/>
            </a:pPr>
            <a:endParaRPr lang="en-US" altLang="en-US" dirty="0">
              <a:latin typeface="Times New Roman" panose="02020603050405020304" pitchFamily="18" charset="0"/>
            </a:endParaRPr>
          </a:p>
          <a:p>
            <a:pPr lvl="2" eaLnBrk="1" hangingPunct="1"/>
            <a:r>
              <a:rPr lang="en-US" altLang="en-US" sz="3200" dirty="0">
                <a:latin typeface="Times New Roman" panose="02020603050405020304" pitchFamily="18" charset="0"/>
                <a:cs typeface="Times New Roman" panose="02020603050405020304" pitchFamily="18" charset="0"/>
              </a:rPr>
              <a:t>Richter magnitude - concept introduced by </a:t>
            </a:r>
            <a:r>
              <a:rPr lang="en-US" altLang="en-US" sz="3200" dirty="0">
                <a:solidFill>
                  <a:srgbClr val="FF0000"/>
                </a:solidFill>
                <a:latin typeface="Times New Roman" panose="02020603050405020304" pitchFamily="18" charset="0"/>
                <a:cs typeface="Times New Roman" panose="02020603050405020304" pitchFamily="18" charset="0"/>
              </a:rPr>
              <a:t>Charles Richter in 1935</a:t>
            </a:r>
            <a:r>
              <a:rPr lang="en-US" altLang="en-US" sz="3200" dirty="0">
                <a:solidFill>
                  <a:srgbClr val="FF0000"/>
                </a:solidFill>
                <a:latin typeface="Times New Roman" panose="02020603050405020304" pitchFamily="18" charset="0"/>
              </a:rPr>
              <a:t> </a:t>
            </a:r>
          </a:p>
          <a:p>
            <a:pPr lvl="2" eaLnBrk="1" hangingPunct="1"/>
            <a:r>
              <a:rPr lang="en-US" altLang="en-US" sz="3200" dirty="0">
                <a:latin typeface="Times New Roman" panose="02020603050405020304" pitchFamily="18" charset="0"/>
              </a:rPr>
              <a:t>Richter scale</a:t>
            </a:r>
          </a:p>
          <a:p>
            <a:pPr lvl="3" eaLnBrk="1" hangingPunct="1"/>
            <a:r>
              <a:rPr lang="en-US" altLang="en-US" sz="3200" dirty="0">
                <a:latin typeface="Times New Roman" panose="02020603050405020304" pitchFamily="18" charset="0"/>
                <a:cs typeface="Times New Roman" panose="02020603050405020304" pitchFamily="18" charset="0"/>
              </a:rPr>
              <a:t>Based on amplitude </a:t>
            </a:r>
            <a:r>
              <a:rPr lang="en-US" altLang="en-US" sz="3200" dirty="0">
                <a:solidFill>
                  <a:srgbClr val="FF0000"/>
                </a:solidFill>
                <a:latin typeface="Times New Roman" panose="02020603050405020304" pitchFamily="18" charset="0"/>
                <a:cs typeface="Times New Roman" panose="02020603050405020304" pitchFamily="18" charset="0"/>
              </a:rPr>
              <a:t>of largest seismic wave recorded</a:t>
            </a:r>
          </a:p>
          <a:p>
            <a:pPr lvl="3" eaLnBrk="1" hangingPunct="1"/>
            <a:r>
              <a:rPr lang="en-US" altLang="en-US" sz="3200" dirty="0">
                <a:solidFill>
                  <a:srgbClr val="FF0000"/>
                </a:solidFill>
                <a:latin typeface="Times New Roman" panose="02020603050405020304" pitchFamily="18" charset="0"/>
                <a:cs typeface="Times New Roman" panose="02020603050405020304" pitchFamily="18" charset="0"/>
              </a:rPr>
              <a:t>LOG</a:t>
            </a:r>
            <a:r>
              <a:rPr lang="en-US" altLang="en-US" sz="3200" baseline="-16000" dirty="0">
                <a:solidFill>
                  <a:srgbClr val="FF0000"/>
                </a:solidFill>
                <a:latin typeface="Times New Roman" panose="02020603050405020304" pitchFamily="18" charset="0"/>
                <a:cs typeface="Times New Roman" panose="02020603050405020304" pitchFamily="18" charset="0"/>
              </a:rPr>
              <a:t>10</a:t>
            </a:r>
            <a:r>
              <a:rPr lang="en-US" altLang="en-US" sz="3200" dirty="0">
                <a:latin typeface="Times New Roman" panose="02020603050405020304" pitchFamily="18" charset="0"/>
                <a:cs typeface="Times New Roman" panose="02020603050405020304" pitchFamily="18" charset="0"/>
              </a:rPr>
              <a:t> SCALE </a:t>
            </a:r>
          </a:p>
          <a:p>
            <a:pPr lvl="3">
              <a:buNone/>
            </a:pPr>
            <a:r>
              <a:rPr lang="en-US" altLang="en-US" sz="3200" dirty="0" err="1">
                <a:solidFill>
                  <a:srgbClr val="FF0000"/>
                </a:solidFill>
                <a:latin typeface="Times New Roman" panose="02020603050405020304" pitchFamily="18" charset="0"/>
                <a:cs typeface="Times New Roman" panose="02020603050405020304" pitchFamily="18" charset="0"/>
              </a:rPr>
              <a:t>Eachunit</a:t>
            </a:r>
            <a:r>
              <a:rPr lang="en-US" altLang="en-US" sz="3200" dirty="0">
                <a:solidFill>
                  <a:srgbClr val="FF0000"/>
                </a:solidFill>
                <a:latin typeface="Times New Roman" panose="02020603050405020304" pitchFamily="18" charset="0"/>
                <a:cs typeface="Times New Roman" panose="02020603050405020304" pitchFamily="18" charset="0"/>
              </a:rPr>
              <a:t> of Richter </a:t>
            </a:r>
            <a:r>
              <a:rPr lang="en-US" altLang="en-US" sz="3200" dirty="0">
                <a:latin typeface="Times New Roman" panose="02020603050405020304" pitchFamily="18" charset="0"/>
                <a:cs typeface="Times New Roman" panose="02020603050405020304" pitchFamily="18" charset="0"/>
              </a:rPr>
              <a:t>magnitude corresponds to </a:t>
            </a:r>
            <a:r>
              <a:rPr lang="en-US" altLang="en-US" sz="3200" dirty="0">
                <a:solidFill>
                  <a:srgbClr val="FF0000"/>
                </a:solidFill>
                <a:latin typeface="Times New Roman" panose="02020603050405020304" pitchFamily="18" charset="0"/>
                <a:cs typeface="Times New Roman" panose="02020603050405020304" pitchFamily="18" charset="0"/>
              </a:rPr>
              <a:t>10X increase in wave amplitude and 32X increase in Energy</a:t>
            </a:r>
            <a:endParaRPr lang="en-US" altLang="en-US" sz="2800" dirty="0">
              <a:solidFill>
                <a:srgbClr val="FF0000"/>
              </a:solidFill>
              <a:latin typeface="Times New Roman" panose="02020603050405020304" pitchFamily="18" charset="0"/>
              <a:cs typeface="Times New Roman" panose="02020603050405020304" pitchFamily="18" charset="0"/>
            </a:endParaRPr>
          </a:p>
          <a:p>
            <a:pPr eaLnBrk="1" hangingPunct="1"/>
            <a:endParaRPr lang="en-US"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FD03C0-E589-48A8-AAAF-E85D80DD852B}" type="slidenum">
              <a:rPr kumimoji="0" lang="en-US" sz="1200" b="0" i="0" u="none" strike="noStrike" kern="1200" cap="none" spc="0" normalizeH="0" baseline="0" noProof="0" smtClean="0">
                <a:ln>
                  <a:noFill/>
                </a:ln>
                <a:solidFill>
                  <a:prstClr val="black">
                    <a:tint val="75000"/>
                  </a:prstClr>
                </a:solidFill>
                <a:effectLst/>
                <a:uLnTx/>
                <a:uFillTx/>
                <a:latin typeface="Times New Roman"/>
                <a:ea typeface="+mn-ea"/>
                <a:cs typeface="B Nazanin"/>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Times New Roman"/>
              <a:ea typeface="+mn-ea"/>
              <a:cs typeface="B Nazanin"/>
            </a:endParaRPr>
          </a:p>
        </p:txBody>
      </p:sp>
      <p:grpSp>
        <p:nvGrpSpPr>
          <p:cNvPr id="10" name="Group 9"/>
          <p:cNvGrpSpPr/>
          <p:nvPr/>
        </p:nvGrpSpPr>
        <p:grpSpPr>
          <a:xfrm>
            <a:off x="10440555" y="109442"/>
            <a:ext cx="1606830" cy="6529745"/>
            <a:chOff x="10440555" y="109442"/>
            <a:chExt cx="1606830" cy="6529745"/>
          </a:xfrm>
        </p:grpSpPr>
        <p:sp>
          <p:nvSpPr>
            <p:cNvPr id="5" name="Rounded Rectangle 4"/>
            <p:cNvSpPr/>
            <p:nvPr/>
          </p:nvSpPr>
          <p:spPr>
            <a:xfrm>
              <a:off x="10440555" y="109442"/>
              <a:ext cx="1606830" cy="6529745"/>
            </a:xfrm>
            <a:prstGeom prst="roundRect">
              <a:avLst>
                <a:gd name="adj" fmla="val 50000"/>
              </a:avLst>
            </a:prstGeom>
          </p:spPr>
          <p:style>
            <a:lnRef idx="2">
              <a:schemeClr val="dk1"/>
            </a:lnRef>
            <a:fillRef idx="1">
              <a:schemeClr val="lt1"/>
            </a:fillRef>
            <a:effectRef idx="0">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Times New Roman"/>
                <a:ea typeface="+mn-ea"/>
                <a:cs typeface="B Nazanin"/>
              </a:endParaRPr>
            </a:p>
          </p:txBody>
        </p:sp>
        <p:pic>
          <p:nvPicPr>
            <p:cNvPr id="6" name="Picture 5"/>
            <p:cNvPicPr>
              <a:picLocks noChangeAspect="1"/>
            </p:cNvPicPr>
            <p:nvPr/>
          </p:nvPicPr>
          <p:blipFill>
            <a:blip r:embed="rId2"/>
            <a:stretch>
              <a:fillRect/>
            </a:stretch>
          </p:blipFill>
          <p:spPr>
            <a:xfrm>
              <a:off x="10635374" y="826105"/>
              <a:ext cx="1222109" cy="135411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7" name="TextBox 6">
              <a:extLst>
                <a:ext uri="{FF2B5EF4-FFF2-40B4-BE49-F238E27FC236}">
                  <a16:creationId xmlns:a16="http://schemas.microsoft.com/office/drawing/2014/main" id="{7AAB3D70-CB0F-4B10-918B-658B87FEA900}"/>
                </a:ext>
              </a:extLst>
            </p:cNvPr>
            <p:cNvSpPr txBox="1"/>
            <p:nvPr/>
          </p:nvSpPr>
          <p:spPr>
            <a:xfrm>
              <a:off x="10440555" y="2993135"/>
              <a:ext cx="1606830" cy="1077218"/>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اصول و مبانی مدیریت خطر بلایا</a:t>
              </a:r>
              <a:endParaRPr kumimoji="0" lang="en-US" sz="32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sp>
          <p:nvSpPr>
            <p:cNvPr id="8" name="TextBox 7">
              <a:extLst>
                <a:ext uri="{FF2B5EF4-FFF2-40B4-BE49-F238E27FC236}">
                  <a16:creationId xmlns:a16="http://schemas.microsoft.com/office/drawing/2014/main" id="{7AAB3D70-CB0F-4B10-918B-658B87FEA900}"/>
                </a:ext>
              </a:extLst>
            </p:cNvPr>
            <p:cNvSpPr txBox="1"/>
            <p:nvPr/>
          </p:nvSpPr>
          <p:spPr>
            <a:xfrm>
              <a:off x="10440555" y="4551632"/>
              <a:ext cx="1606830" cy="1938992"/>
            </a:xfrm>
            <a:prstGeom prst="rect">
              <a:avLst/>
            </a:prstGeom>
            <a:noFill/>
          </p:spPr>
          <p:txBody>
            <a:bodyPr wrap="squar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rPr>
                <a:t>عنوان:</a:t>
              </a:r>
            </a:p>
            <a:p>
              <a:pPr lvl="0" algn="ctr" rtl="1">
                <a:defRPr/>
              </a:pPr>
              <a:r>
                <a:rPr lang="fa-IR" sz="4000" dirty="0">
                  <a:solidFill>
                    <a:srgbClr val="3E0329"/>
                  </a:solidFill>
                  <a:effectLst>
                    <a:outerShdw blurRad="38100" dist="38100" dir="2700000" algn="tl">
                      <a:srgbClr val="000000">
                        <a:alpha val="43137"/>
                      </a:srgbClr>
                    </a:outerShdw>
                  </a:effectLst>
                  <a:latin typeface="IranNastaliq" panose="02020505000000020003" pitchFamily="18" charset="0"/>
                  <a:cs typeface="IranNastaliq" panose="02020505000000020003" pitchFamily="18" charset="0"/>
                </a:rPr>
                <a:t>مخاطرات طبیعی شایع در ایران</a:t>
              </a:r>
              <a:endParaRPr kumimoji="0" lang="en-US" sz="4000" b="0" i="0" u="none" strike="noStrike" kern="1200" cap="none" spc="0" normalizeH="0" baseline="0" noProof="0" dirty="0">
                <a:ln>
                  <a:noFill/>
                </a:ln>
                <a:solidFill>
                  <a:srgbClr val="3E0329"/>
                </a:solidFill>
                <a:effectLst>
                  <a:outerShdw blurRad="38100" dist="38100" dir="2700000" algn="tl">
                    <a:srgbClr val="000000">
                      <a:alpha val="43137"/>
                    </a:srgbClr>
                  </a:outerShdw>
                </a:effectLst>
                <a:uLnTx/>
                <a:uFillTx/>
                <a:latin typeface="IranNastaliq" panose="02020505000000020003" pitchFamily="18" charset="0"/>
                <a:ea typeface="+mn-ea"/>
                <a:cs typeface="IranNastaliq" panose="02020505000000020003" pitchFamily="18" charset="0"/>
              </a:endParaRPr>
            </a:p>
          </p:txBody>
        </p:sp>
      </p:grpSp>
      <p:pic>
        <p:nvPicPr>
          <p:cNvPr id="2" name="Content Placeholder 1"/>
          <p:cNvPicPr>
            <a:picLocks noGrp="1" noChangeAspect="1"/>
          </p:cNvPicPr>
          <p:nvPr>
            <p:ph idx="1"/>
          </p:nvPr>
        </p:nvPicPr>
        <p:blipFill>
          <a:blip r:embed="rId3"/>
          <a:stretch>
            <a:fillRect/>
          </a:stretch>
        </p:blipFill>
        <p:spPr>
          <a:xfrm>
            <a:off x="0" y="1685852"/>
            <a:ext cx="6654244" cy="4467225"/>
          </a:xfrm>
          <a:prstGeom prst="rect">
            <a:avLst/>
          </a:prstGeom>
        </p:spPr>
      </p:pic>
      <p:grpSp>
        <p:nvGrpSpPr>
          <p:cNvPr id="12" name="Group 11"/>
          <p:cNvGrpSpPr/>
          <p:nvPr/>
        </p:nvGrpSpPr>
        <p:grpSpPr>
          <a:xfrm>
            <a:off x="6788748" y="1685852"/>
            <a:ext cx="3390900" cy="4467225"/>
            <a:chOff x="6845021" y="1685852"/>
            <a:chExt cx="3390900" cy="4467225"/>
          </a:xfrm>
        </p:grpSpPr>
        <p:pic>
          <p:nvPicPr>
            <p:cNvPr id="3" name="Picture 2"/>
            <p:cNvPicPr>
              <a:picLocks noChangeAspect="1"/>
            </p:cNvPicPr>
            <p:nvPr/>
          </p:nvPicPr>
          <p:blipFill>
            <a:blip r:embed="rId4"/>
            <a:stretch>
              <a:fillRect/>
            </a:stretch>
          </p:blipFill>
          <p:spPr>
            <a:xfrm>
              <a:off x="6845021" y="1685852"/>
              <a:ext cx="3390900" cy="4467225"/>
            </a:xfrm>
            <a:prstGeom prst="rect">
              <a:avLst/>
            </a:prstGeom>
          </p:spPr>
        </p:pic>
        <p:sp>
          <p:nvSpPr>
            <p:cNvPr id="11" name="Rectangle 10"/>
            <p:cNvSpPr/>
            <p:nvPr/>
          </p:nvSpPr>
          <p:spPr>
            <a:xfrm>
              <a:off x="7748106" y="1685852"/>
              <a:ext cx="1736566" cy="400110"/>
            </a:xfrm>
            <a:prstGeom prst="rect">
              <a:avLst/>
            </a:prstGeom>
          </p:spPr>
          <p:txBody>
            <a:bodyPr wrap="none">
              <a:spAutoFit/>
            </a:bodyPr>
            <a:lstStyle/>
            <a:p>
              <a:r>
                <a:rPr lang="en-US" sz="2000" b="1" dirty="0"/>
                <a:t>Mercalli Scale</a:t>
              </a:r>
            </a:p>
          </p:txBody>
        </p:sp>
      </p:grpSp>
    </p:spTree>
    <p:extLst>
      <p:ext uri="{BB962C8B-B14F-4D97-AF65-F5344CB8AC3E}">
        <p14:creationId xmlns:p14="http://schemas.microsoft.com/office/powerpoint/2010/main" val="8071709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best setting">
      <a:majorFont>
        <a:latin typeface="Times New Roman"/>
        <a:ea typeface=""/>
        <a:cs typeface="B Nazanin"/>
      </a:majorFont>
      <a:minorFont>
        <a:latin typeface="Times New Roman"/>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5787</TotalTime>
  <Words>4477</Words>
  <Application>Microsoft Office PowerPoint</Application>
  <PresentationFormat>Widescreen</PresentationFormat>
  <Paragraphs>355</Paragraphs>
  <Slides>36</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36</vt:i4>
      </vt:variant>
    </vt:vector>
  </HeadingPairs>
  <TitlesOfParts>
    <vt:vector size="45" baseType="lpstr">
      <vt:lpstr>Arial</vt:lpstr>
      <vt:lpstr>Calibri</vt:lpstr>
      <vt:lpstr>IranNastaliq</vt:lpstr>
      <vt:lpstr>Open Sans</vt:lpstr>
      <vt:lpstr>Tahoma</vt:lpstr>
      <vt:lpstr>Times New Roman</vt:lpstr>
      <vt:lpstr>Trebuchet MS</vt:lpstr>
      <vt:lpstr>Wingdings</vt:lpstr>
      <vt:lpstr>Office Theme</vt:lpstr>
      <vt:lpstr>PowerPoint Presentation</vt:lpstr>
      <vt:lpstr>مخاطرات طبیعی شایع در ایران</vt:lpstr>
      <vt:lpstr>PowerPoint Presentation</vt:lpstr>
      <vt:lpstr>PowerPoint Presentation</vt:lpstr>
      <vt:lpstr>PowerPoint Presentation</vt:lpstr>
      <vt:lpstr>PowerPoint Presentation</vt:lpstr>
      <vt:lpstr>PowerPoint Presentation</vt:lpstr>
      <vt:lpstr>Magnitude scales  </vt:lpstr>
      <vt:lpstr>PowerPoint Presentation</vt:lpstr>
      <vt:lpstr>PowerPoint Presentation</vt:lpstr>
      <vt:lpstr>PowerPoint Presentation</vt:lpstr>
      <vt:lpstr>BEFORE AN EARTHQUAKE</vt:lpstr>
      <vt:lpstr>PowerPoint Presentation</vt:lpstr>
      <vt:lpstr>AFTER THE SHAKING STOPS</vt:lpstr>
      <vt:lpstr>If you are in house;  </vt:lpstr>
      <vt:lpstr>If you are outside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vaio</dc:creator>
  <cp:lastModifiedBy>Zhila</cp:lastModifiedBy>
  <cp:revision>672</cp:revision>
  <dcterms:created xsi:type="dcterms:W3CDTF">2022-06-15T18:53:35Z</dcterms:created>
  <dcterms:modified xsi:type="dcterms:W3CDTF">2025-10-21T10:20:29Z</dcterms:modified>
</cp:coreProperties>
</file>